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notesSlides/notesSlide45.xml" ContentType="application/vnd.openxmlformats-officedocument.presentationml.notesSlide+xml"/>
  <Override PartName="/ppt/tags/tag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694" r:id="rId14"/>
    <p:sldId id="695" r:id="rId15"/>
    <p:sldId id="729" r:id="rId16"/>
    <p:sldId id="730" r:id="rId17"/>
    <p:sldId id="732" r:id="rId18"/>
    <p:sldId id="733" r:id="rId19"/>
    <p:sldId id="734" r:id="rId20"/>
    <p:sldId id="696" r:id="rId21"/>
    <p:sldId id="697" r:id="rId22"/>
    <p:sldId id="698" r:id="rId23"/>
    <p:sldId id="700" r:id="rId24"/>
    <p:sldId id="701" r:id="rId25"/>
    <p:sldId id="705" r:id="rId26"/>
    <p:sldId id="706" r:id="rId27"/>
    <p:sldId id="707" r:id="rId28"/>
    <p:sldId id="708" r:id="rId29"/>
    <p:sldId id="709" r:id="rId30"/>
    <p:sldId id="710" r:id="rId31"/>
    <p:sldId id="713" r:id="rId32"/>
    <p:sldId id="714" r:id="rId33"/>
    <p:sldId id="715" r:id="rId34"/>
    <p:sldId id="716" r:id="rId35"/>
    <p:sldId id="717" r:id="rId36"/>
    <p:sldId id="718" r:id="rId37"/>
    <p:sldId id="719" r:id="rId38"/>
    <p:sldId id="720" r:id="rId39"/>
    <p:sldId id="721" r:id="rId40"/>
    <p:sldId id="270" r:id="rId41"/>
    <p:sldId id="440" r:id="rId42"/>
    <p:sldId id="442" r:id="rId43"/>
    <p:sldId id="446" r:id="rId44"/>
    <p:sldId id="447" r:id="rId45"/>
    <p:sldId id="448" r:id="rId46"/>
    <p:sldId id="449" r:id="rId47"/>
    <p:sldId id="450" r:id="rId48"/>
    <p:sldId id="451" r:id="rId49"/>
    <p:sldId id="452" r:id="rId50"/>
    <p:sldId id="453" r:id="rId51"/>
    <p:sldId id="454" r:id="rId52"/>
    <p:sldId id="462" r:id="rId53"/>
    <p:sldId id="735" r:id="rId54"/>
    <p:sldId id="272" r:id="rId55"/>
    <p:sldId id="273" r:id="rId56"/>
    <p:sldId id="274" r:id="rId57"/>
    <p:sldId id="275" r:id="rId58"/>
    <p:sldId id="276" r:id="rId59"/>
    <p:sldId id="334" r:id="rId60"/>
    <p:sldId id="278" r:id="rId61"/>
    <p:sldId id="279" r:id="rId62"/>
    <p:sldId id="281" r:id="rId63"/>
    <p:sldId id="282" r:id="rId64"/>
    <p:sldId id="283" r:id="rId65"/>
    <p:sldId id="370" r:id="rId66"/>
    <p:sldId id="284" r:id="rId67"/>
    <p:sldId id="289" r:id="rId68"/>
    <p:sldId id="290" r:id="rId69"/>
    <p:sldId id="291" r:id="rId70"/>
    <p:sldId id="294" r:id="rId71"/>
    <p:sldId id="295" r:id="rId72"/>
    <p:sldId id="296" r:id="rId73"/>
    <p:sldId id="297" r:id="rId74"/>
    <p:sldId id="298" r:id="rId75"/>
    <p:sldId id="299" r:id="rId76"/>
    <p:sldId id="301" r:id="rId77"/>
    <p:sldId id="302" r:id="rId78"/>
    <p:sldId id="331" r:id="rId79"/>
    <p:sldId id="332" r:id="rId80"/>
    <p:sldId id="682" r:id="rId81"/>
    <p:sldId id="683" r:id="rId82"/>
    <p:sldId id="684" r:id="rId83"/>
    <p:sldId id="304" r:id="rId84"/>
    <p:sldId id="681" r:id="rId85"/>
    <p:sldId id="68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3" d="100"/>
          <a:sy n="10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AD8AEF-9F6B-404F-A379-5FDFE1D99D49}" type="datetimeFigureOut">
              <a:rPr lang="en-IN" smtClean="0"/>
              <a:t>04-05-2022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98363-B8D2-4AB4-B2CE-E7917137B5EB}" type="slidenum">
              <a:rPr lang="en-IN" smtClean="0"/>
              <a:t>‹#›</a:t>
            </a:fld>
            <a:endParaRPr lang="en-IN"/>
          </a:p>
        </p:txBody>
      </p:sp>
    </p:spTree>
    <p:extLst>
      <p:ext uri="{BB962C8B-B14F-4D97-AF65-F5344CB8AC3E}">
        <p14:creationId xmlns:p14="http://schemas.microsoft.com/office/powerpoint/2010/main" val="156102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F9E99D08-EA25-4DB2-B680-D10E856004C4}" type="slidenum">
              <a:rPr lang="en-US" altLang="en-US" smtClean="0">
                <a:solidFill>
                  <a:srgbClr val="000000"/>
                </a:solidFill>
              </a:rPr>
              <a:pPr>
                <a:spcBef>
                  <a:spcPct val="0"/>
                </a:spcBef>
              </a:pPr>
              <a:t>14</a:t>
            </a:fld>
            <a:endParaRPr lang="en-US" altLang="en-US">
              <a:solidFill>
                <a:srgbClr val="000000"/>
              </a:solidFill>
            </a:endParaRPr>
          </a:p>
        </p:txBody>
      </p:sp>
      <p:sp>
        <p:nvSpPr>
          <p:cNvPr id="166915" name="Rectangle 2"/>
          <p:cNvSpPr>
            <a:spLocks noGrp="1" noRot="1" noChangeAspect="1" noChangeArrowheads="1" noTextEdit="1"/>
          </p:cNvSpPr>
          <p:nvPr>
            <p:ph type="sldImg"/>
          </p:nvPr>
        </p:nvSpPr>
        <p:spPr>
          <a:xfrm>
            <a:off x="457200" y="717550"/>
            <a:ext cx="6370638" cy="3584575"/>
          </a:xfrm>
          <a:ln/>
        </p:spPr>
      </p:sp>
      <p:sp>
        <p:nvSpPr>
          <p:cNvPr id="166916"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922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7FBE32A-58B3-4A53-B950-91B2D710C69D}" type="slidenum">
              <a:rPr lang="en-US" altLang="en-US" smtClean="0">
                <a:solidFill>
                  <a:srgbClr val="000000"/>
                </a:solidFill>
              </a:rPr>
              <a:pPr>
                <a:spcBef>
                  <a:spcPct val="0"/>
                </a:spcBef>
              </a:pPr>
              <a:t>25</a:t>
            </a:fld>
            <a:endParaRPr lang="en-US" altLang="en-US">
              <a:solidFill>
                <a:srgbClr val="000000"/>
              </a:solidFill>
            </a:endParaRPr>
          </a:p>
        </p:txBody>
      </p:sp>
      <p:sp>
        <p:nvSpPr>
          <p:cNvPr id="194563" name="Rectangle 2"/>
          <p:cNvSpPr>
            <a:spLocks noGrp="1" noRot="1" noChangeAspect="1" noChangeArrowheads="1" noTextEdit="1"/>
          </p:cNvSpPr>
          <p:nvPr>
            <p:ph type="sldImg"/>
          </p:nvPr>
        </p:nvSpPr>
        <p:spPr>
          <a:xfrm>
            <a:off x="457200" y="717550"/>
            <a:ext cx="6370638" cy="3584575"/>
          </a:xfrm>
          <a:ln/>
        </p:spPr>
      </p:sp>
      <p:sp>
        <p:nvSpPr>
          <p:cNvPr id="19456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46795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B6E38FC-D5B8-401A-8A23-E5304C90A642}" type="slidenum">
              <a:rPr lang="en-US" altLang="en-US" smtClean="0">
                <a:solidFill>
                  <a:srgbClr val="000000"/>
                </a:solidFill>
              </a:rPr>
              <a:pPr>
                <a:spcBef>
                  <a:spcPct val="0"/>
                </a:spcBef>
              </a:pPr>
              <a:t>26</a:t>
            </a:fld>
            <a:endParaRPr lang="en-US" altLang="en-US">
              <a:solidFill>
                <a:srgbClr val="000000"/>
              </a:solidFill>
            </a:endParaRPr>
          </a:p>
        </p:txBody>
      </p:sp>
      <p:sp>
        <p:nvSpPr>
          <p:cNvPr id="196611" name="Rectangle 2"/>
          <p:cNvSpPr>
            <a:spLocks noGrp="1" noRot="1" noChangeAspect="1" noChangeArrowheads="1" noTextEdit="1"/>
          </p:cNvSpPr>
          <p:nvPr>
            <p:ph type="sldImg"/>
          </p:nvPr>
        </p:nvSpPr>
        <p:spPr>
          <a:xfrm>
            <a:off x="458788" y="717550"/>
            <a:ext cx="6370637" cy="3584575"/>
          </a:xfrm>
          <a:ln/>
        </p:spPr>
      </p:sp>
      <p:sp>
        <p:nvSpPr>
          <p:cNvPr id="19661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9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3325A0C-AB0C-4369-875C-6A62C5FB374E}" type="slidenum">
              <a:rPr lang="en-US" altLang="en-US" smtClean="0">
                <a:solidFill>
                  <a:srgbClr val="000000"/>
                </a:solidFill>
              </a:rPr>
              <a:pPr>
                <a:spcBef>
                  <a:spcPct val="0"/>
                </a:spcBef>
              </a:pPr>
              <a:t>27</a:t>
            </a:fld>
            <a:endParaRPr lang="en-US" altLang="en-US">
              <a:solidFill>
                <a:srgbClr val="000000"/>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4310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955E260-8FE4-4410-8FA4-53AE90B713AA}" type="slidenum">
              <a:rPr lang="en-US" altLang="en-US" smtClean="0">
                <a:solidFill>
                  <a:srgbClr val="000000"/>
                </a:solidFill>
              </a:rPr>
              <a:pPr>
                <a:spcBef>
                  <a:spcPct val="0"/>
                </a:spcBef>
              </a:pPr>
              <a:t>28</a:t>
            </a:fld>
            <a:endParaRPr lang="en-US" altLang="en-US">
              <a:solidFill>
                <a:srgbClr val="000000"/>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00436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ECD2F99-70F0-49C6-9660-C6F020A21C1C}" type="slidenum">
              <a:rPr lang="en-US" altLang="en-US" smtClean="0">
                <a:solidFill>
                  <a:srgbClr val="000000"/>
                </a:solidFill>
              </a:rPr>
              <a:pPr>
                <a:spcBef>
                  <a:spcPct val="0"/>
                </a:spcBef>
              </a:pPr>
              <a:t>29</a:t>
            </a:fld>
            <a:endParaRPr lang="en-US" altLang="en-US">
              <a:solidFill>
                <a:srgbClr val="000000"/>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56904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3F8DD5F-0F1F-4E95-A443-4BF7DEDBF4F7}" type="slidenum">
              <a:rPr lang="en-US" altLang="en-US" smtClean="0">
                <a:solidFill>
                  <a:srgbClr val="000000"/>
                </a:solidFill>
              </a:rPr>
              <a:pPr>
                <a:spcBef>
                  <a:spcPct val="0"/>
                </a:spcBef>
              </a:pPr>
              <a:t>30</a:t>
            </a:fld>
            <a:endParaRPr lang="en-US" altLang="en-US">
              <a:solidFill>
                <a:srgbClr val="000000"/>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61184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EFFAA95-4A94-461C-A546-B9860B6D6AAD}" type="slidenum">
              <a:rPr lang="en-US" altLang="en-US" smtClean="0">
                <a:solidFill>
                  <a:srgbClr val="000000"/>
                </a:solidFill>
              </a:rPr>
              <a:pPr>
                <a:spcBef>
                  <a:spcPct val="0"/>
                </a:spcBef>
              </a:pPr>
              <a:t>31</a:t>
            </a:fld>
            <a:endParaRPr lang="en-US" altLang="en-US">
              <a:solidFill>
                <a:srgbClr val="000000"/>
              </a:solidFill>
            </a:endParaRPr>
          </a:p>
        </p:txBody>
      </p:sp>
      <p:sp>
        <p:nvSpPr>
          <p:cNvPr id="210947" name="Rectangle 2"/>
          <p:cNvSpPr>
            <a:spLocks noGrp="1" noRot="1" noChangeAspect="1" noChangeArrowheads="1" noTextEdit="1"/>
          </p:cNvSpPr>
          <p:nvPr>
            <p:ph type="sldImg"/>
          </p:nvPr>
        </p:nvSpPr>
        <p:spPr>
          <a:xfrm>
            <a:off x="1252538" y="717550"/>
            <a:ext cx="4779962" cy="3584575"/>
          </a:xfrm>
          <a:ln/>
        </p:spPr>
      </p:sp>
      <p:sp>
        <p:nvSpPr>
          <p:cNvPr id="210948"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597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6CFDA64-71CD-4252-AE2E-A751BA8235F4}" type="slidenum">
              <a:rPr lang="en-US" altLang="en-US" smtClean="0">
                <a:solidFill>
                  <a:srgbClr val="000000"/>
                </a:solidFill>
              </a:rPr>
              <a:pPr>
                <a:spcBef>
                  <a:spcPct val="0"/>
                </a:spcBef>
              </a:pPr>
              <a:t>32</a:t>
            </a:fld>
            <a:endParaRPr lang="en-US" altLang="en-US">
              <a:solidFill>
                <a:srgbClr val="000000"/>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1581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F9E70A1-D62D-47E9-9447-5BE9B8BB6DC1}" type="slidenum">
              <a:rPr lang="en-US" altLang="en-US" smtClean="0">
                <a:solidFill>
                  <a:srgbClr val="000000"/>
                </a:solidFill>
              </a:rPr>
              <a:pPr>
                <a:spcBef>
                  <a:spcPct val="0"/>
                </a:spcBef>
              </a:pPr>
              <a:t>33</a:t>
            </a:fld>
            <a:endParaRPr lang="en-US" altLang="en-US">
              <a:solidFill>
                <a:srgbClr val="000000"/>
              </a:solidFill>
            </a:endParaRPr>
          </a:p>
        </p:txBody>
      </p:sp>
      <p:sp>
        <p:nvSpPr>
          <p:cNvPr id="215043"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a:spcBef>
                <a:spcPct val="0"/>
              </a:spcBef>
            </a:pPr>
            <a:fld id="{70FEA39B-7466-4CD1-B6C4-B92480D92815}" type="slidenum">
              <a:rPr lang="en-US" altLang="en-US" sz="1300">
                <a:solidFill>
                  <a:srgbClr val="000000"/>
                </a:solidFill>
              </a:rPr>
              <a:pPr algn="r">
                <a:spcBef>
                  <a:spcPct val="0"/>
                </a:spcBef>
              </a:pPr>
              <a:t>33</a:t>
            </a:fld>
            <a:endParaRPr lang="en-US" altLang="en-US" sz="1300">
              <a:solidFill>
                <a:srgbClr val="000000"/>
              </a:solidFill>
            </a:endParaRPr>
          </a:p>
        </p:txBody>
      </p:sp>
      <p:sp>
        <p:nvSpPr>
          <p:cNvPr id="215044" name="Rectangle 2"/>
          <p:cNvSpPr>
            <a:spLocks noGrp="1" noRot="1" noChangeAspect="1" noChangeArrowheads="1" noTextEdit="1"/>
          </p:cNvSpPr>
          <p:nvPr>
            <p:ph type="sldImg"/>
          </p:nvPr>
        </p:nvSpPr>
        <p:spPr>
          <a:xfrm>
            <a:off x="458788" y="720725"/>
            <a:ext cx="6400800" cy="3600450"/>
          </a:xfrm>
          <a:ln/>
        </p:spPr>
      </p:sp>
      <p:sp>
        <p:nvSpPr>
          <p:cNvPr id="215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6" rIns="96653" bIns="48326"/>
          <a:lstStyle/>
          <a:p>
            <a:endParaRPr lang="en-US" altLang="en-US"/>
          </a:p>
        </p:txBody>
      </p:sp>
    </p:spTree>
    <p:extLst>
      <p:ext uri="{BB962C8B-B14F-4D97-AF65-F5344CB8AC3E}">
        <p14:creationId xmlns:p14="http://schemas.microsoft.com/office/powerpoint/2010/main" val="420867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p>
        </p:txBody>
      </p:sp>
    </p:spTree>
    <p:extLst>
      <p:ext uri="{BB962C8B-B14F-4D97-AF65-F5344CB8AC3E}">
        <p14:creationId xmlns:p14="http://schemas.microsoft.com/office/powerpoint/2010/main" val="331959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DECC8244-BCDB-4884-92AB-339D790B14DE}" type="slidenum">
              <a:rPr lang="en-US" altLang="en-US" smtClean="0">
                <a:solidFill>
                  <a:srgbClr val="000000"/>
                </a:solidFill>
              </a:rPr>
              <a:pPr>
                <a:spcBef>
                  <a:spcPct val="0"/>
                </a:spcBef>
              </a:pPr>
              <a:t>17</a:t>
            </a:fld>
            <a:endParaRPr lang="en-US" altLang="en-US">
              <a:solidFill>
                <a:srgbClr val="000000"/>
              </a:solidFill>
            </a:endParaRPr>
          </a:p>
        </p:txBody>
      </p:sp>
      <p:sp>
        <p:nvSpPr>
          <p:cNvPr id="171011" name="Rectangle 2"/>
          <p:cNvSpPr>
            <a:spLocks noGrp="1" noRot="1" noChangeAspect="1" noChangeArrowheads="1" noTextEdit="1"/>
          </p:cNvSpPr>
          <p:nvPr>
            <p:ph type="sldImg"/>
          </p:nvPr>
        </p:nvSpPr>
        <p:spPr>
          <a:xfrm>
            <a:off x="457200" y="717550"/>
            <a:ext cx="6370638" cy="3584575"/>
          </a:xfrm>
          <a:ln/>
        </p:spPr>
      </p:sp>
      <p:sp>
        <p:nvSpPr>
          <p:cNvPr id="17101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1118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709F388-75EB-4B78-AFF4-550237151F7E}" type="slidenum">
              <a:rPr lang="en-US" altLang="en-US" smtClean="0">
                <a:solidFill>
                  <a:srgbClr val="000000"/>
                </a:solidFill>
              </a:rPr>
              <a:pPr>
                <a:spcBef>
                  <a:spcPct val="0"/>
                </a:spcBef>
              </a:pPr>
              <a:t>35</a:t>
            </a:fld>
            <a:endParaRPr lang="en-US" altLang="en-US">
              <a:solidFill>
                <a:srgbClr val="000000"/>
              </a:solidFill>
            </a:endParaRPr>
          </a:p>
        </p:txBody>
      </p:sp>
      <p:sp>
        <p:nvSpPr>
          <p:cNvPr id="219139" name="Rectangle 2"/>
          <p:cNvSpPr>
            <a:spLocks noGrp="1" noRot="1" noChangeAspect="1" noChangeArrowheads="1" noTextEdit="1"/>
          </p:cNvSpPr>
          <p:nvPr>
            <p:ph type="sldImg"/>
          </p:nvPr>
        </p:nvSpPr>
        <p:spPr>
          <a:xfrm>
            <a:off x="1252538" y="717550"/>
            <a:ext cx="4779962" cy="3584575"/>
          </a:xfrm>
          <a:ln/>
        </p:spPr>
      </p:sp>
      <p:sp>
        <p:nvSpPr>
          <p:cNvPr id="219140"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955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2A6FB81-C84D-4EFB-9C5C-8595EE12A097}" type="slidenum">
              <a:rPr lang="en-US" altLang="en-US" smtClean="0">
                <a:solidFill>
                  <a:srgbClr val="000000"/>
                </a:solidFill>
              </a:rPr>
              <a:pPr>
                <a:spcBef>
                  <a:spcPct val="0"/>
                </a:spcBef>
              </a:pPr>
              <a:t>36</a:t>
            </a:fld>
            <a:endParaRPr lang="en-US" altLang="en-US">
              <a:solidFill>
                <a:srgbClr val="000000"/>
              </a:solidFill>
            </a:endParaRPr>
          </a:p>
        </p:txBody>
      </p:sp>
      <p:sp>
        <p:nvSpPr>
          <p:cNvPr id="221187" name="Rectangle 2"/>
          <p:cNvSpPr>
            <a:spLocks noGrp="1" noRot="1" noChangeAspect="1" noChangeArrowheads="1" noTextEdit="1"/>
          </p:cNvSpPr>
          <p:nvPr>
            <p:ph type="sldImg"/>
          </p:nvPr>
        </p:nvSpPr>
        <p:spPr>
          <a:xfrm>
            <a:off x="1252538" y="717550"/>
            <a:ext cx="4779962" cy="3584575"/>
          </a:xfrm>
          <a:ln/>
        </p:spPr>
      </p:sp>
      <p:sp>
        <p:nvSpPr>
          <p:cNvPr id="221188"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32759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D28B890-896D-4E5E-B929-37E0C506EA10}" type="slidenum">
              <a:rPr lang="en-US" altLang="en-US" smtClean="0">
                <a:solidFill>
                  <a:srgbClr val="000000"/>
                </a:solidFill>
              </a:rPr>
              <a:pPr>
                <a:spcBef>
                  <a:spcPct val="0"/>
                </a:spcBef>
              </a:pPr>
              <a:t>37</a:t>
            </a:fld>
            <a:endParaRPr lang="en-US" altLang="en-US">
              <a:solidFill>
                <a:srgbClr val="000000"/>
              </a:solidFill>
            </a:endParaRPr>
          </a:p>
        </p:txBody>
      </p:sp>
      <p:sp>
        <p:nvSpPr>
          <p:cNvPr id="223235" name="Rectangle 2"/>
          <p:cNvSpPr>
            <a:spLocks noGrp="1" noRot="1" noChangeAspect="1" noChangeArrowheads="1" noTextEdit="1"/>
          </p:cNvSpPr>
          <p:nvPr>
            <p:ph type="sldImg"/>
          </p:nvPr>
        </p:nvSpPr>
        <p:spPr>
          <a:xfrm>
            <a:off x="1252538" y="717550"/>
            <a:ext cx="4779962" cy="3584575"/>
          </a:xfrm>
          <a:ln/>
        </p:spPr>
      </p:sp>
      <p:sp>
        <p:nvSpPr>
          <p:cNvPr id="223236"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65579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2473C37-8828-4BC8-B4AE-D91DFB7BCF75}" type="slidenum">
              <a:rPr lang="en-US" altLang="en-US" smtClean="0">
                <a:solidFill>
                  <a:srgbClr val="000000"/>
                </a:solidFill>
              </a:rPr>
              <a:pPr>
                <a:spcBef>
                  <a:spcPct val="0"/>
                </a:spcBef>
              </a:pPr>
              <a:t>38</a:t>
            </a:fld>
            <a:endParaRPr lang="en-US" altLang="en-US">
              <a:solidFill>
                <a:srgbClr val="000000"/>
              </a:solidFill>
            </a:endParaRPr>
          </a:p>
        </p:txBody>
      </p:sp>
      <p:sp>
        <p:nvSpPr>
          <p:cNvPr id="225283" name="Rectangle 2"/>
          <p:cNvSpPr>
            <a:spLocks noGrp="1" noRot="1" noChangeAspect="1" noChangeArrowheads="1" noTextEdit="1"/>
          </p:cNvSpPr>
          <p:nvPr>
            <p:ph type="sldImg"/>
          </p:nvPr>
        </p:nvSpPr>
        <p:spPr>
          <a:xfrm>
            <a:off x="1252538" y="717550"/>
            <a:ext cx="4779962" cy="3584575"/>
          </a:xfrm>
          <a:ln/>
        </p:spPr>
      </p:sp>
      <p:sp>
        <p:nvSpPr>
          <p:cNvPr id="22528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133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47F1D399-9753-4D61-8C96-08067A5D8DF0}" type="slidenum">
              <a:rPr lang="en-US" altLang="en-US" smtClean="0">
                <a:solidFill>
                  <a:srgbClr val="000000"/>
                </a:solidFill>
              </a:rPr>
              <a:pPr>
                <a:spcBef>
                  <a:spcPct val="0"/>
                </a:spcBef>
              </a:pPr>
              <a:t>39</a:t>
            </a:fld>
            <a:endParaRPr lang="en-US" altLang="en-US">
              <a:solidFill>
                <a:srgbClr val="000000"/>
              </a:solidFill>
            </a:endParaRPr>
          </a:p>
        </p:txBody>
      </p:sp>
      <p:sp>
        <p:nvSpPr>
          <p:cNvPr id="227331" name="Rectangle 2"/>
          <p:cNvSpPr>
            <a:spLocks noGrp="1" noRot="1" noChangeAspect="1" noChangeArrowheads="1" noTextEdit="1"/>
          </p:cNvSpPr>
          <p:nvPr>
            <p:ph type="sldImg"/>
          </p:nvPr>
        </p:nvSpPr>
        <p:spPr>
          <a:xfrm>
            <a:off x="1252538" y="717550"/>
            <a:ext cx="4779962" cy="3584575"/>
          </a:xfrm>
          <a:ln/>
        </p:spPr>
      </p:sp>
      <p:sp>
        <p:nvSpPr>
          <p:cNvPr id="22733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313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49105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458788" y="717550"/>
            <a:ext cx="6370637" cy="3584575"/>
          </a:xfrm>
          <a:ln/>
        </p:spPr>
      </p:sp>
      <p:sp>
        <p:nvSpPr>
          <p:cNvPr id="268291" name="Rectangle 3"/>
          <p:cNvSpPr>
            <a:spLocks noGrp="1" noChangeArrowheads="1"/>
          </p:cNvSpPr>
          <p:nvPr>
            <p:ph type="body" idx="1"/>
          </p:nvPr>
        </p:nvSpPr>
        <p:spPr>
          <a:xfrm>
            <a:off x="949961" y="4540568"/>
            <a:ext cx="5384800" cy="4378881"/>
          </a:xfrm>
          <a:noFill/>
          <a:ln/>
        </p:spPr>
        <p:txBody>
          <a:bodyPr/>
          <a:lstStyle/>
          <a:p>
            <a:endParaRPr lang="en-US">
              <a:latin typeface="Arial" pitchFamily="34" charset="0"/>
            </a:endParaRPr>
          </a:p>
        </p:txBody>
      </p:sp>
    </p:spTree>
    <p:extLst>
      <p:ext uri="{BB962C8B-B14F-4D97-AF65-F5344CB8AC3E}">
        <p14:creationId xmlns:p14="http://schemas.microsoft.com/office/powerpoint/2010/main" val="2809709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xfrm>
            <a:off x="458788" y="720725"/>
            <a:ext cx="6400800" cy="3600450"/>
          </a:xfrm>
          <a:ln/>
        </p:spPr>
      </p:sp>
      <p:sp>
        <p:nvSpPr>
          <p:cNvPr id="27238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735867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1258888" y="720725"/>
            <a:ext cx="4800600" cy="3600450"/>
          </a:xfrm>
          <a:ln/>
        </p:spPr>
      </p:sp>
      <p:sp>
        <p:nvSpPr>
          <p:cNvPr id="273411"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85356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xfrm>
            <a:off x="1258888" y="720725"/>
            <a:ext cx="4800600" cy="3600450"/>
          </a:xfrm>
          <a:ln/>
        </p:spPr>
      </p:sp>
      <p:sp>
        <p:nvSpPr>
          <p:cNvPr id="274435"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119493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980BCC3-5514-4903-A61A-18BF5179387E}" type="slidenum">
              <a:rPr lang="en-US" altLang="en-US" smtClean="0">
                <a:solidFill>
                  <a:srgbClr val="000000"/>
                </a:solidFill>
              </a:rPr>
              <a:pPr>
                <a:spcBef>
                  <a:spcPct val="0"/>
                </a:spcBef>
              </a:pPr>
              <a:t>18</a:t>
            </a:fld>
            <a:endParaRPr lang="en-US" altLang="en-US">
              <a:solidFill>
                <a:srgbClr val="000000"/>
              </a:solidFill>
            </a:endParaRPr>
          </a:p>
        </p:txBody>
      </p:sp>
      <p:sp>
        <p:nvSpPr>
          <p:cNvPr id="173059" name="Rectangle 2"/>
          <p:cNvSpPr>
            <a:spLocks noGrp="1" noRot="1" noChangeAspect="1" noChangeArrowheads="1" noTextEdit="1"/>
          </p:cNvSpPr>
          <p:nvPr>
            <p:ph type="sldImg"/>
          </p:nvPr>
        </p:nvSpPr>
        <p:spPr>
          <a:xfrm>
            <a:off x="457200" y="717550"/>
            <a:ext cx="6370638" cy="3584575"/>
          </a:xfrm>
          <a:ln/>
        </p:spPr>
      </p:sp>
      <p:sp>
        <p:nvSpPr>
          <p:cNvPr id="173060"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60256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xfrm>
            <a:off x="1258888" y="720725"/>
            <a:ext cx="4800600" cy="3600450"/>
          </a:xfrm>
          <a:ln/>
        </p:spPr>
      </p:sp>
      <p:sp>
        <p:nvSpPr>
          <p:cNvPr id="275459"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380980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xfrm>
            <a:off x="1258888" y="720725"/>
            <a:ext cx="4800600" cy="3600450"/>
          </a:xfrm>
          <a:ln/>
        </p:spPr>
      </p:sp>
      <p:sp>
        <p:nvSpPr>
          <p:cNvPr id="276483"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3900515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458788" y="720725"/>
            <a:ext cx="6400800" cy="3600450"/>
          </a:xfrm>
          <a:ln/>
        </p:spPr>
      </p:sp>
      <p:sp>
        <p:nvSpPr>
          <p:cNvPr id="277507"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362015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458788" y="720725"/>
            <a:ext cx="6400800" cy="3600450"/>
          </a:xfrm>
          <a:ln/>
        </p:spPr>
      </p:sp>
      <p:sp>
        <p:nvSpPr>
          <p:cNvPr id="278531"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714721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xfrm>
            <a:off x="1254125" y="717550"/>
            <a:ext cx="4779963" cy="3584575"/>
          </a:xfrm>
          <a:ln/>
        </p:spPr>
      </p:sp>
      <p:sp>
        <p:nvSpPr>
          <p:cNvPr id="279555" name="Rectangle 3"/>
          <p:cNvSpPr>
            <a:spLocks noGrp="1" noChangeArrowheads="1"/>
          </p:cNvSpPr>
          <p:nvPr>
            <p:ph type="body" idx="1"/>
          </p:nvPr>
        </p:nvSpPr>
        <p:spPr>
          <a:xfrm>
            <a:off x="949961" y="4540568"/>
            <a:ext cx="5384800" cy="4378881"/>
          </a:xfrm>
          <a:noFill/>
          <a:ln/>
        </p:spPr>
        <p:txBody>
          <a:bodyPr/>
          <a:lstStyle/>
          <a:p>
            <a:endParaRPr lang="en-US">
              <a:latin typeface="Arial" pitchFamily="34" charset="0"/>
            </a:endParaRPr>
          </a:p>
        </p:txBody>
      </p:sp>
    </p:spTree>
    <p:extLst>
      <p:ext uri="{BB962C8B-B14F-4D97-AF65-F5344CB8AC3E}">
        <p14:creationId xmlns:p14="http://schemas.microsoft.com/office/powerpoint/2010/main" val="1401914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a:ln/>
        </p:spPr>
      </p:sp>
      <p:sp>
        <p:nvSpPr>
          <p:cNvPr id="280579" name="Notes Placeholder 2"/>
          <p:cNvSpPr>
            <a:spLocks noGrp="1"/>
          </p:cNvSpPr>
          <p:nvPr>
            <p:ph type="body" idx="1"/>
          </p:nvPr>
        </p:nvSpPr>
        <p:spPr>
          <a:noFill/>
          <a:ln/>
        </p:spPr>
        <p:txBody>
          <a:bodyPr/>
          <a:lstStyle/>
          <a:p>
            <a:endParaRPr lang="en-US" dirty="0">
              <a:latin typeface="Arial" pitchFamily="34" charset="0"/>
            </a:endParaRPr>
          </a:p>
        </p:txBody>
      </p:sp>
      <p:sp>
        <p:nvSpPr>
          <p:cNvPr id="280580" name="Slide Number Placeholder 3"/>
          <p:cNvSpPr>
            <a:spLocks noGrp="1"/>
          </p:cNvSpPr>
          <p:nvPr>
            <p:ph type="sldNum" sz="quarter" idx="5"/>
          </p:nvPr>
        </p:nvSpPr>
        <p:spPr>
          <a:noFill/>
        </p:spPr>
        <p:txBody>
          <a:bodyPr/>
          <a:lstStyle/>
          <a:p>
            <a:pPr algn="r" rtl="0" fontAlgn="base">
              <a:spcBef>
                <a:spcPct val="0"/>
              </a:spcBef>
              <a:spcAft>
                <a:spcPct val="0"/>
              </a:spcAft>
            </a:pPr>
            <a:fld id="{D4E97F2F-689D-420C-A40E-6ED93DA6768D}" type="slidenum">
              <a:rPr lang="en-US" b="1">
                <a:solidFill>
                  <a:srgbClr val="000000"/>
                </a:solidFill>
                <a:latin typeface="Arial" pitchFamily="34" charset="0"/>
              </a:rPr>
              <a:pPr algn="r" rtl="0" fontAlgn="base">
                <a:spcBef>
                  <a:spcPct val="0"/>
                </a:spcBef>
                <a:spcAft>
                  <a:spcPct val="0"/>
                </a:spcAft>
              </a:pPr>
              <a:t>51</a:t>
            </a:fld>
            <a:endParaRPr lang="en-US" b="1" dirty="0">
              <a:solidFill>
                <a:srgbClr val="000000"/>
              </a:solidFill>
              <a:latin typeface="Arial" pitchFamily="34" charset="0"/>
            </a:endParaRPr>
          </a:p>
        </p:txBody>
      </p:sp>
    </p:spTree>
    <p:extLst>
      <p:ext uri="{BB962C8B-B14F-4D97-AF65-F5344CB8AC3E}">
        <p14:creationId xmlns:p14="http://schemas.microsoft.com/office/powerpoint/2010/main" val="3232532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xfrm>
            <a:off x="1258888" y="720725"/>
            <a:ext cx="4800600" cy="3600450"/>
          </a:xfrm>
          <a:ln/>
        </p:spPr>
      </p:sp>
      <p:sp>
        <p:nvSpPr>
          <p:cNvPr id="285699"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198814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A47EF5-16AF-45AD-90D9-27382333A367}" type="slidenum">
              <a:rPr lang="en-US" smtClean="0"/>
              <a:pPr/>
              <a:t>53</a:t>
            </a:fld>
            <a:endParaRPr lang="en-US"/>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1200862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0EFF74B-2706-4A4E-8DC9-9942D8A08F75}" type="slidenum">
              <a:rPr lang="en-US">
                <a:solidFill>
                  <a:prstClr val="black"/>
                </a:solidFill>
                <a:latin typeface="Arial" charset="0"/>
              </a:rPr>
              <a:pPr algn="r" rtl="0" eaLnBrk="0" fontAlgn="base" hangingPunct="0">
                <a:spcBef>
                  <a:spcPct val="0"/>
                </a:spcBef>
                <a:spcAft>
                  <a:spcPct val="0"/>
                </a:spcAft>
              </a:pPr>
              <a:t>54</a:t>
            </a:fld>
            <a:endParaRPr lang="en-US">
              <a:solidFill>
                <a:prstClr val="black"/>
              </a:solidFill>
              <a:latin typeface="Arial"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462694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eaLnBrk="0" fontAlgn="base" hangingPunct="0">
              <a:spcBef>
                <a:spcPct val="0"/>
              </a:spcBef>
              <a:spcAft>
                <a:spcPct val="0"/>
              </a:spcAft>
            </a:pPr>
            <a:fld id="{DF512B8F-A0D3-4BFF-9B4D-22D353DCFE04}" type="slidenum">
              <a:rPr lang="en-US" sz="1200" b="1">
                <a:solidFill>
                  <a:prstClr val="black"/>
                </a:solidFill>
                <a:latin typeface="Arial" pitchFamily="34" charset="0"/>
                <a:cs typeface="Arial" pitchFamily="34" charset="0"/>
              </a:rPr>
              <a:pPr algn="r" rtl="0" eaLnBrk="0" fontAlgn="base" hangingPunct="0">
                <a:spcBef>
                  <a:spcPct val="0"/>
                </a:spcBef>
                <a:spcAft>
                  <a:spcPct val="0"/>
                </a:spcAft>
              </a:pPr>
              <a:t>55</a:t>
            </a:fld>
            <a:endParaRPr lang="en-US" sz="1200" b="1" dirty="0">
              <a:solidFill>
                <a:prstClr val="black"/>
              </a:solidFill>
              <a:latin typeface="Arial" pitchFamily="34" charset="0"/>
              <a:cs typeface="Arial" pitchFamily="34" charset="0"/>
            </a:endParaRPr>
          </a:p>
        </p:txBody>
      </p:sp>
      <p:sp>
        <p:nvSpPr>
          <p:cNvPr id="1643522" name="Rectangle 2"/>
          <p:cNvSpPr>
            <a:spLocks noGrp="1" noRot="1" noChangeAspect="1" noChangeArrowheads="1" noTextEdit="1"/>
          </p:cNvSpPr>
          <p:nvPr>
            <p:ph type="sldImg"/>
          </p:nvPr>
        </p:nvSpPr>
        <p:spPr>
          <a:ln/>
        </p:spPr>
      </p:sp>
      <p:sp>
        <p:nvSpPr>
          <p:cNvPr id="1643523"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163625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A0DDDB0-5689-4EFA-8D6E-C68E6F6D880F}" type="slidenum">
              <a:rPr lang="en-US" altLang="en-US" smtClean="0">
                <a:solidFill>
                  <a:srgbClr val="000000"/>
                </a:solidFill>
              </a:rPr>
              <a:pPr>
                <a:spcBef>
                  <a:spcPct val="0"/>
                </a:spcBef>
              </a:pPr>
              <a:t>19</a:t>
            </a:fld>
            <a:endParaRPr lang="en-US" altLang="en-US">
              <a:solidFill>
                <a:srgbClr val="000000"/>
              </a:solidFill>
            </a:endParaRPr>
          </a:p>
        </p:txBody>
      </p:sp>
      <p:sp>
        <p:nvSpPr>
          <p:cNvPr id="175107" name="Rectangle 2"/>
          <p:cNvSpPr>
            <a:spLocks noGrp="1" noRot="1" noChangeAspect="1" noChangeArrowheads="1" noTextEdit="1"/>
          </p:cNvSpPr>
          <p:nvPr>
            <p:ph type="sldImg"/>
          </p:nvPr>
        </p:nvSpPr>
        <p:spPr>
          <a:xfrm>
            <a:off x="457200" y="717550"/>
            <a:ext cx="6370638" cy="3584575"/>
          </a:xfrm>
          <a:ln/>
        </p:spPr>
      </p:sp>
      <p:sp>
        <p:nvSpPr>
          <p:cNvPr id="175108"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69439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ABB4D7A8-20D6-4DDB-BFEC-01E606D4E1AB}" type="slidenum">
              <a:rPr lang="en-US">
                <a:solidFill>
                  <a:prstClr val="black"/>
                </a:solidFill>
                <a:latin typeface="Calibri"/>
              </a:rPr>
              <a:pPr algn="r" rtl="0"/>
              <a:t>56</a:t>
            </a:fld>
            <a:endParaRPr lang="en-US">
              <a:solidFill>
                <a:prstClr val="black"/>
              </a:solidFill>
              <a:latin typeface="Calibri"/>
            </a:endParaRPr>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138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pPr algn="r" rtl="0"/>
            <a:fld id="{ABB4D7A8-20D6-4DDB-BFEC-01E606D4E1AB}" type="slidenum">
              <a:rPr lang="en-US">
                <a:solidFill>
                  <a:prstClr val="black"/>
                </a:solidFill>
                <a:latin typeface="Calibri"/>
              </a:rPr>
              <a:pPr algn="r" rtl="0"/>
              <a:t>57</a:t>
            </a:fld>
            <a:endParaRPr lang="en-US">
              <a:solidFill>
                <a:prstClr val="black"/>
              </a:solidFill>
              <a:latin typeface="Calibri"/>
            </a:endParaRPr>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602915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ABB4D7A8-20D6-4DDB-BFEC-01E606D4E1AB}" type="slidenum">
              <a:rPr lang="en-US">
                <a:solidFill>
                  <a:prstClr val="black"/>
                </a:solidFill>
                <a:latin typeface="Calibri"/>
              </a:rPr>
              <a:pPr algn="r" rtl="0"/>
              <a:t>58</a:t>
            </a:fld>
            <a:endParaRPr lang="en-US">
              <a:solidFill>
                <a:prstClr val="black"/>
              </a:solidFill>
              <a:latin typeface="Calibri"/>
            </a:endParaRPr>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482280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E96898A3-3EE3-4540-9826-A6DD2D9AC774}" type="slidenum">
              <a:rPr lang="en-US">
                <a:solidFill>
                  <a:prstClr val="black"/>
                </a:solidFill>
                <a:latin typeface="Arial" charset="0"/>
              </a:rPr>
              <a:pPr algn="r" rtl="0" eaLnBrk="0" fontAlgn="base" hangingPunct="0">
                <a:spcBef>
                  <a:spcPct val="0"/>
                </a:spcBef>
                <a:spcAft>
                  <a:spcPct val="0"/>
                </a:spcAft>
              </a:pPr>
              <a:t>59</a:t>
            </a:fld>
            <a:endParaRPr lang="en-US">
              <a:solidFill>
                <a:prstClr val="black"/>
              </a:solidFill>
              <a:latin typeface="Arial"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a:spcAft>
                <a:spcPts val="634"/>
              </a:spcAft>
            </a:pPr>
            <a:endParaRPr lang="en-US" sz="1300"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4286006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2BCDA7C6-4E28-471E-A0F6-23EF427D758F}" type="slidenum">
              <a:rPr lang="en-US">
                <a:solidFill>
                  <a:prstClr val="black"/>
                </a:solidFill>
                <a:latin typeface="Arial" charset="0"/>
              </a:rPr>
              <a:pPr algn="r" rtl="0" eaLnBrk="0" fontAlgn="base" hangingPunct="0">
                <a:spcBef>
                  <a:spcPct val="0"/>
                </a:spcBef>
                <a:spcAft>
                  <a:spcPct val="0"/>
                </a:spcAft>
              </a:pPr>
              <a:t>60</a:t>
            </a:fld>
            <a:endParaRPr lang="en-US">
              <a:solidFill>
                <a:prstClr val="black"/>
              </a:solidFill>
              <a:latin typeface="Arial" charset="0"/>
            </a:endParaRPr>
          </a:p>
        </p:txBody>
      </p:sp>
      <p:sp>
        <p:nvSpPr>
          <p:cNvPr id="158723" name="Rectangle 2"/>
          <p:cNvSpPr>
            <a:spLocks noGrp="1" noRot="1" noChangeAspect="1" noChangeArrowheads="1" noTextEdit="1"/>
          </p:cNvSpPr>
          <p:nvPr>
            <p:ph type="sldImg"/>
          </p:nvPr>
        </p:nvSpPr>
        <p:spPr>
          <a:xfrm>
            <a:off x="1254125" y="717550"/>
            <a:ext cx="4779963" cy="3584575"/>
          </a:xfrm>
          <a:ln/>
        </p:spPr>
      </p:sp>
      <p:sp>
        <p:nvSpPr>
          <p:cNvPr id="158724" name="Rectangle 3"/>
          <p:cNvSpPr>
            <a:spLocks noGrp="1" noChangeArrowheads="1"/>
          </p:cNvSpPr>
          <p:nvPr>
            <p:ph type="body" idx="1"/>
          </p:nvPr>
        </p:nvSpPr>
        <p:spPr>
          <a:xfrm>
            <a:off x="949961" y="4540568"/>
            <a:ext cx="5384800" cy="4378881"/>
          </a:xfrm>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994322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7DD4497C-5D18-43CF-9BFC-913A6DFFACAF}" type="slidenum">
              <a:rPr lang="en-US">
                <a:solidFill>
                  <a:prstClr val="black"/>
                </a:solidFill>
                <a:latin typeface="Arial" charset="0"/>
              </a:rPr>
              <a:pPr algn="r" rtl="0" eaLnBrk="0" fontAlgn="base" hangingPunct="0">
                <a:spcBef>
                  <a:spcPct val="0"/>
                </a:spcBef>
                <a:spcAft>
                  <a:spcPct val="0"/>
                </a:spcAft>
              </a:pPr>
              <a:t>61</a:t>
            </a:fld>
            <a:endParaRPr lang="en-US">
              <a:solidFill>
                <a:prstClr val="black"/>
              </a:solidFill>
              <a:latin typeface="Arial" charset="0"/>
            </a:endParaRPr>
          </a:p>
        </p:txBody>
      </p:sp>
      <p:sp>
        <p:nvSpPr>
          <p:cNvPr id="159747" name="Rectangle 2"/>
          <p:cNvSpPr>
            <a:spLocks noGrp="1" noRot="1" noChangeAspect="1" noChangeArrowheads="1" noTextEdit="1"/>
          </p:cNvSpPr>
          <p:nvPr>
            <p:ph type="sldImg"/>
          </p:nvPr>
        </p:nvSpPr>
        <p:spPr>
          <a:xfrm>
            <a:off x="458788" y="717550"/>
            <a:ext cx="6370637" cy="3584575"/>
          </a:xfrm>
          <a:ln/>
        </p:spPr>
      </p:sp>
      <p:sp>
        <p:nvSpPr>
          <p:cNvPr id="159748" name="Rectangle 3"/>
          <p:cNvSpPr>
            <a:spLocks noGrp="1" noChangeArrowheads="1"/>
          </p:cNvSpPr>
          <p:nvPr>
            <p:ph type="body" idx="1"/>
          </p:nvPr>
        </p:nvSpPr>
        <p:spPr>
          <a:xfrm>
            <a:off x="949961" y="4540568"/>
            <a:ext cx="5384800" cy="4378881"/>
          </a:xfrm>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526738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B032AB6-9822-46CE-B5E4-CEB78EEE70AD}" type="slidenum">
              <a:rPr lang="en-US">
                <a:solidFill>
                  <a:prstClr val="black"/>
                </a:solidFill>
                <a:latin typeface="Arial" charset="0"/>
              </a:rPr>
              <a:pPr algn="r" rtl="0" eaLnBrk="0" fontAlgn="base" hangingPunct="0">
                <a:spcBef>
                  <a:spcPct val="0"/>
                </a:spcBef>
                <a:spcAft>
                  <a:spcPct val="0"/>
                </a:spcAft>
              </a:pPr>
              <a:t>62</a:t>
            </a:fld>
            <a:endParaRPr lang="en-US">
              <a:solidFill>
                <a:prstClr val="black"/>
              </a:solidFill>
              <a:latin typeface="Arial" charset="0"/>
            </a:endParaRPr>
          </a:p>
        </p:txBody>
      </p:sp>
      <p:sp>
        <p:nvSpPr>
          <p:cNvPr id="160771" name="Rectangle 2"/>
          <p:cNvSpPr>
            <a:spLocks noGrp="1" noRot="1" noChangeAspect="1" noChangeArrowheads="1" noTextEdit="1"/>
          </p:cNvSpPr>
          <p:nvPr>
            <p:ph type="sldImg"/>
          </p:nvPr>
        </p:nvSpPr>
        <p:spPr>
          <a:xfrm>
            <a:off x="458788" y="717550"/>
            <a:ext cx="6370637" cy="3584575"/>
          </a:xfrm>
          <a:ln/>
        </p:spPr>
      </p:sp>
      <p:sp>
        <p:nvSpPr>
          <p:cNvPr id="160772" name="Rectangle 3"/>
          <p:cNvSpPr>
            <a:spLocks noGrp="1" noChangeArrowheads="1"/>
          </p:cNvSpPr>
          <p:nvPr>
            <p:ph type="body" idx="1"/>
          </p:nvPr>
        </p:nvSpPr>
        <p:spPr>
          <a:xfrm>
            <a:off x="949961" y="4540568"/>
            <a:ext cx="5384800" cy="4378881"/>
          </a:xfrm>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616707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B032AB6-9822-46CE-B5E4-CEB78EEE70AD}" type="slidenum">
              <a:rPr lang="en-US">
                <a:solidFill>
                  <a:prstClr val="black"/>
                </a:solidFill>
                <a:latin typeface="Arial" charset="0"/>
              </a:rPr>
              <a:pPr algn="r" rtl="0" eaLnBrk="0" fontAlgn="base" hangingPunct="0">
                <a:spcBef>
                  <a:spcPct val="0"/>
                </a:spcBef>
                <a:spcAft>
                  <a:spcPct val="0"/>
                </a:spcAft>
              </a:pPr>
              <a:t>63</a:t>
            </a:fld>
            <a:endParaRPr lang="en-US">
              <a:solidFill>
                <a:prstClr val="black"/>
              </a:solidFill>
              <a:latin typeface="Arial" charset="0"/>
            </a:endParaRPr>
          </a:p>
        </p:txBody>
      </p:sp>
      <p:sp>
        <p:nvSpPr>
          <p:cNvPr id="160771" name="Rectangle 2"/>
          <p:cNvSpPr>
            <a:spLocks noGrp="1" noRot="1" noChangeAspect="1" noChangeArrowheads="1" noTextEdit="1"/>
          </p:cNvSpPr>
          <p:nvPr>
            <p:ph type="sldImg"/>
          </p:nvPr>
        </p:nvSpPr>
        <p:spPr>
          <a:xfrm>
            <a:off x="458788" y="717550"/>
            <a:ext cx="6370637" cy="3584575"/>
          </a:xfrm>
          <a:ln/>
        </p:spPr>
      </p:sp>
      <p:sp>
        <p:nvSpPr>
          <p:cNvPr id="160772" name="Rectangle 3"/>
          <p:cNvSpPr>
            <a:spLocks noGrp="1" noChangeArrowheads="1"/>
          </p:cNvSpPr>
          <p:nvPr>
            <p:ph type="body" idx="1"/>
          </p:nvPr>
        </p:nvSpPr>
        <p:spPr>
          <a:xfrm>
            <a:off x="949961" y="4540568"/>
            <a:ext cx="5384800" cy="4378881"/>
          </a:xfrm>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4235936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7091A9EC-0FEB-49B8-99D7-502048F4AC72}" type="slidenum">
              <a:rPr lang="en-US">
                <a:solidFill>
                  <a:prstClr val="black"/>
                </a:solidFill>
                <a:latin typeface="Arial" charset="0"/>
              </a:rPr>
              <a:pPr algn="r" rtl="0" eaLnBrk="0" fontAlgn="base" hangingPunct="0">
                <a:spcBef>
                  <a:spcPct val="0"/>
                </a:spcBef>
                <a:spcAft>
                  <a:spcPct val="0"/>
                </a:spcAft>
              </a:pPr>
              <a:t>64</a:t>
            </a:fld>
            <a:endParaRPr lang="en-US">
              <a:solidFill>
                <a:prstClr val="black"/>
              </a:solidFill>
              <a:latin typeface="Arial"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n-US" b="1" baseline="0"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3322094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p:spPr>
        <p:txBody>
          <a:bodyPr/>
          <a:lstStyle/>
          <a:p>
            <a:pPr eaLnBrk="1" hangingPunct="1"/>
            <a:endParaRPr lang="en-US" dirty="0"/>
          </a:p>
        </p:txBody>
      </p:sp>
      <p:sp>
        <p:nvSpPr>
          <p:cNvPr id="163844"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E4F17BB6-1BAF-4740-A939-4A920CDAAFE1}" type="slidenum">
              <a:rPr lang="en-US">
                <a:solidFill>
                  <a:prstClr val="black"/>
                </a:solidFill>
                <a:latin typeface="Arial" charset="0"/>
              </a:rPr>
              <a:pPr algn="r" rtl="0" eaLnBrk="0" fontAlgn="base" hangingPunct="0">
                <a:spcBef>
                  <a:spcPct val="0"/>
                </a:spcBef>
                <a:spcAft>
                  <a:spcPct val="0"/>
                </a:spcAft>
              </a:pPr>
              <a:t>66</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416754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7427500-7036-4469-9954-A20372ECD716}" type="slidenum">
              <a:rPr lang="en-US" altLang="en-US" smtClean="0">
                <a:solidFill>
                  <a:srgbClr val="000000"/>
                </a:solidFill>
              </a:rPr>
              <a:pPr>
                <a:spcBef>
                  <a:spcPct val="0"/>
                </a:spcBef>
              </a:pPr>
              <a:t>20</a:t>
            </a:fld>
            <a:endParaRPr lang="en-US" altLang="en-US">
              <a:solidFill>
                <a:srgbClr val="000000"/>
              </a:solidFill>
            </a:endParaRPr>
          </a:p>
        </p:txBody>
      </p:sp>
      <p:sp>
        <p:nvSpPr>
          <p:cNvPr id="177155" name="Rectangle 2"/>
          <p:cNvSpPr>
            <a:spLocks noGrp="1" noRot="1" noChangeAspect="1" noChangeArrowheads="1" noTextEdit="1"/>
          </p:cNvSpPr>
          <p:nvPr>
            <p:ph type="sldImg"/>
          </p:nvPr>
        </p:nvSpPr>
        <p:spPr>
          <a:xfrm>
            <a:off x="457200" y="717550"/>
            <a:ext cx="6370638" cy="3584575"/>
          </a:xfrm>
          <a:ln/>
        </p:spPr>
      </p:sp>
      <p:sp>
        <p:nvSpPr>
          <p:cNvPr id="177156"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62450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ABB4D7A8-20D6-4DDB-BFEC-01E606D4E1AB}" type="slidenum">
              <a:rPr lang="en-US">
                <a:solidFill>
                  <a:prstClr val="black"/>
                </a:solidFill>
                <a:latin typeface="Calibri"/>
              </a:rPr>
              <a:pPr algn="r" rtl="0"/>
              <a:t>67</a:t>
            </a:fld>
            <a:endParaRPr lang="en-US">
              <a:solidFill>
                <a:prstClr val="black"/>
              </a:solidFill>
              <a:latin typeface="Calibri"/>
            </a:endParaRPr>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3224988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FC353440-A4DC-41E0-9364-498AD60AC0E9}" type="slidenum">
              <a:rPr lang="en-US">
                <a:solidFill>
                  <a:prstClr val="black"/>
                </a:solidFill>
                <a:latin typeface="Arial" charset="0"/>
              </a:rPr>
              <a:pPr algn="r" rtl="0" eaLnBrk="0" fontAlgn="base" hangingPunct="0">
                <a:spcBef>
                  <a:spcPct val="0"/>
                </a:spcBef>
                <a:spcAft>
                  <a:spcPct val="0"/>
                </a:spcAft>
              </a:pPr>
              <a:t>68</a:t>
            </a:fld>
            <a:endParaRPr lang="en-US">
              <a:solidFill>
                <a:prstClr val="black"/>
              </a:solidFill>
              <a:latin typeface="Arial" charset="0"/>
            </a:endParaRPr>
          </a:p>
        </p:txBody>
      </p:sp>
      <p:sp>
        <p:nvSpPr>
          <p:cNvPr id="165891" name="Rectangle 2"/>
          <p:cNvSpPr>
            <a:spLocks noGrp="1" noRot="1" noChangeAspect="1" noChangeArrowheads="1" noTextEdit="1"/>
          </p:cNvSpPr>
          <p:nvPr>
            <p:ph type="sldImg"/>
          </p:nvPr>
        </p:nvSpPr>
        <p:spPr>
          <a:xfrm>
            <a:off x="1258888" y="720725"/>
            <a:ext cx="4800600" cy="3600450"/>
          </a:xfrm>
          <a:ln/>
        </p:spPr>
      </p:sp>
      <p:sp>
        <p:nvSpPr>
          <p:cNvPr id="165892" name="Rectangle 3"/>
          <p:cNvSpPr>
            <a:spLocks noGrp="1" noChangeArrowheads="1"/>
          </p:cNvSpPr>
          <p:nvPr>
            <p:ph type="body" idx="1"/>
          </p:nvPr>
        </p:nvSpPr>
        <p:spPr>
          <a:xfrm>
            <a:off x="975360" y="4560570"/>
            <a:ext cx="5364480" cy="4320540"/>
          </a:xfrm>
          <a:noFill/>
          <a:ln/>
        </p:spPr>
        <p:txBody>
          <a:bodyPr/>
          <a:lstStyle/>
          <a:p>
            <a:pPr defTabSz="966612">
              <a:defRPr/>
            </a:pPr>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3377189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99BCC50-E0BD-46D3-8D8D-F7E9F4622CCF}" type="slidenum">
              <a:rPr lang="en-US">
                <a:solidFill>
                  <a:prstClr val="black"/>
                </a:solidFill>
                <a:latin typeface="Arial" charset="0"/>
              </a:rPr>
              <a:pPr algn="r" rtl="0" eaLnBrk="0" fontAlgn="base" hangingPunct="0">
                <a:spcBef>
                  <a:spcPct val="0"/>
                </a:spcBef>
                <a:spcAft>
                  <a:spcPct val="0"/>
                </a:spcAft>
              </a:pPr>
              <a:t>69</a:t>
            </a:fld>
            <a:endParaRPr lang="en-US">
              <a:solidFill>
                <a:prstClr val="black"/>
              </a:solidFill>
              <a:latin typeface="Arial" charset="0"/>
            </a:endParaRPr>
          </a:p>
        </p:txBody>
      </p:sp>
      <p:sp>
        <p:nvSpPr>
          <p:cNvPr id="166915" name="Rectangle 2"/>
          <p:cNvSpPr>
            <a:spLocks noGrp="1" noRot="1" noChangeAspect="1" noChangeArrowheads="1" noTextEdit="1"/>
          </p:cNvSpPr>
          <p:nvPr>
            <p:ph type="sldImg"/>
          </p:nvPr>
        </p:nvSpPr>
        <p:spPr>
          <a:xfrm>
            <a:off x="1258888" y="720725"/>
            <a:ext cx="4800600" cy="3600450"/>
          </a:xfrm>
          <a:ln/>
        </p:spPr>
      </p:sp>
      <p:sp>
        <p:nvSpPr>
          <p:cNvPr id="166916" name="Rectangle 3"/>
          <p:cNvSpPr>
            <a:spLocks noGrp="1" noChangeArrowheads="1"/>
          </p:cNvSpPr>
          <p:nvPr>
            <p:ph type="body" idx="1"/>
          </p:nvPr>
        </p:nvSpPr>
        <p:spPr>
          <a:xfrm>
            <a:off x="975360" y="4560570"/>
            <a:ext cx="5364480" cy="4320540"/>
          </a:xfrm>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1313846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en-US" dirty="0"/>
          </a:p>
        </p:txBody>
      </p:sp>
      <p:sp>
        <p:nvSpPr>
          <p:cNvPr id="16998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67A68ADE-D0CF-4841-A44D-BCC2957125A2}" type="slidenum">
              <a:rPr lang="en-US">
                <a:solidFill>
                  <a:prstClr val="black"/>
                </a:solidFill>
                <a:latin typeface="Arial" charset="0"/>
              </a:rPr>
              <a:pPr algn="r" rtl="0" eaLnBrk="0" fontAlgn="base" hangingPunct="0">
                <a:spcBef>
                  <a:spcPct val="0"/>
                </a:spcBef>
                <a:spcAft>
                  <a:spcPct val="0"/>
                </a:spcAft>
              </a:pPr>
              <a:t>70</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6134133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en-US" dirty="0"/>
          </a:p>
        </p:txBody>
      </p:sp>
      <p:sp>
        <p:nvSpPr>
          <p:cNvPr id="16998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67A68ADE-D0CF-4841-A44D-BCC2957125A2}" type="slidenum">
              <a:rPr lang="en-US">
                <a:solidFill>
                  <a:prstClr val="black"/>
                </a:solidFill>
                <a:latin typeface="Arial" charset="0"/>
              </a:rPr>
              <a:pPr algn="r" rtl="0" eaLnBrk="0" fontAlgn="base" hangingPunct="0">
                <a:spcBef>
                  <a:spcPct val="0"/>
                </a:spcBef>
                <a:spcAft>
                  <a:spcPct val="0"/>
                </a:spcAft>
              </a:pPr>
              <a:t>71</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76339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en-US" dirty="0"/>
          </a:p>
        </p:txBody>
      </p:sp>
      <p:sp>
        <p:nvSpPr>
          <p:cNvPr id="16998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67A68ADE-D0CF-4841-A44D-BCC2957125A2}" type="slidenum">
              <a:rPr lang="en-US">
                <a:solidFill>
                  <a:prstClr val="black"/>
                </a:solidFill>
                <a:latin typeface="Arial" charset="0"/>
              </a:rPr>
              <a:pPr algn="r" rtl="0" eaLnBrk="0" fontAlgn="base" hangingPunct="0">
                <a:spcBef>
                  <a:spcPct val="0"/>
                </a:spcBef>
                <a:spcAft>
                  <a:spcPct val="0"/>
                </a:spcAft>
              </a:pPr>
              <a:t>72</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953352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endParaRPr lang="en-US" dirty="0"/>
          </a:p>
        </p:txBody>
      </p:sp>
      <p:sp>
        <p:nvSpPr>
          <p:cNvPr id="16998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67A68ADE-D0CF-4841-A44D-BCC2957125A2}" type="slidenum">
              <a:rPr lang="en-US">
                <a:solidFill>
                  <a:prstClr val="black"/>
                </a:solidFill>
                <a:latin typeface="Arial" charset="0"/>
              </a:rPr>
              <a:pPr algn="r" rtl="0" eaLnBrk="0" fontAlgn="base" hangingPunct="0">
                <a:spcBef>
                  <a:spcPct val="0"/>
                </a:spcBef>
                <a:spcAft>
                  <a:spcPct val="0"/>
                </a:spcAft>
              </a:pPr>
              <a:t>73</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38061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p:spPr>
        <p:txBody>
          <a:bodyPr/>
          <a:lstStyle/>
          <a:p>
            <a:pPr defTabSz="966612">
              <a:defRPr/>
            </a:pPr>
            <a:endParaRPr lang="en-US" dirty="0"/>
          </a:p>
        </p:txBody>
      </p:sp>
      <p:sp>
        <p:nvSpPr>
          <p:cNvPr id="16998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67A68ADE-D0CF-4841-A44D-BCC2957125A2}" type="slidenum">
              <a:rPr lang="en-US">
                <a:solidFill>
                  <a:prstClr val="black"/>
                </a:solidFill>
                <a:latin typeface="Arial" charset="0"/>
              </a:rPr>
              <a:pPr algn="r" rtl="0" eaLnBrk="0" fontAlgn="base" hangingPunct="0">
                <a:spcBef>
                  <a:spcPct val="0"/>
                </a:spcBef>
                <a:spcAft>
                  <a:spcPct val="0"/>
                </a:spcAft>
              </a:pPr>
              <a:t>74</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3916760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pPr eaLnBrk="1" hangingPunct="1">
              <a:lnSpc>
                <a:spcPct val="120000"/>
              </a:lnSpc>
            </a:pPr>
            <a:endParaRPr lang="en-US" dirty="0">
              <a:solidFill>
                <a:srgbClr val="000000"/>
              </a:solidFill>
              <a:latin typeface="Helvetica" pitchFamily="34" charset="0"/>
            </a:endParaRPr>
          </a:p>
        </p:txBody>
      </p:sp>
      <p:sp>
        <p:nvSpPr>
          <p:cNvPr id="171012"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3EA9A9B7-852E-4FE9-ADC0-4D5CDF6208E9}" type="slidenum">
              <a:rPr lang="en-US">
                <a:solidFill>
                  <a:prstClr val="black"/>
                </a:solidFill>
                <a:latin typeface="Arial" charset="0"/>
              </a:rPr>
              <a:pPr algn="r" rtl="0" eaLnBrk="0" fontAlgn="base" hangingPunct="0">
                <a:spcBef>
                  <a:spcPct val="0"/>
                </a:spcBef>
                <a:spcAft>
                  <a:spcPct val="0"/>
                </a:spcAft>
              </a:pPr>
              <a:t>75</a:t>
            </a:fld>
            <a:endParaRPr lang="en-US">
              <a:solidFill>
                <a:prstClr val="black"/>
              </a:solidFill>
              <a:latin typeface="Arial" charset="0"/>
            </a:endParaRPr>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913796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9579042-ABAB-42FC-ADC9-9CBC67D14FFA}" type="slidenum">
              <a:rPr lang="en-US">
                <a:solidFill>
                  <a:prstClr val="black"/>
                </a:solidFill>
                <a:latin typeface="Arial" charset="0"/>
              </a:rPr>
              <a:pPr algn="r" rtl="0" eaLnBrk="0" fontAlgn="base" hangingPunct="0">
                <a:spcBef>
                  <a:spcPct val="0"/>
                </a:spcBef>
                <a:spcAft>
                  <a:spcPct val="0"/>
                </a:spcAft>
              </a:pPr>
              <a:t>76</a:t>
            </a:fld>
            <a:endParaRPr lang="en-US">
              <a:solidFill>
                <a:prstClr val="black"/>
              </a:solidFill>
              <a:latin typeface="Arial" charset="0"/>
            </a:endParaRPr>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xfrm>
            <a:off x="975360" y="4560570"/>
            <a:ext cx="5364480" cy="4320540"/>
          </a:xfrm>
          <a:noFill/>
          <a:ln/>
        </p:spPr>
        <p:txBody>
          <a:bodyPr wrap="none" anchor="ct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95617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1CAFE43-C182-4FEF-A272-CA0FA226CF52}" type="slidenum">
              <a:rPr lang="en-US" altLang="en-US" smtClean="0">
                <a:solidFill>
                  <a:srgbClr val="000000"/>
                </a:solidFill>
              </a:rPr>
              <a:pPr>
                <a:spcBef>
                  <a:spcPct val="0"/>
                </a:spcBef>
              </a:pPr>
              <a:t>21</a:t>
            </a:fld>
            <a:endParaRPr lang="en-US" altLang="en-US">
              <a:solidFill>
                <a:srgbClr val="000000"/>
              </a:solidFill>
            </a:endParaRPr>
          </a:p>
        </p:txBody>
      </p:sp>
      <p:sp>
        <p:nvSpPr>
          <p:cNvPr id="179203" name="Rectangle 2"/>
          <p:cNvSpPr>
            <a:spLocks noGrp="1" noRot="1" noChangeAspect="1" noChangeArrowheads="1" noTextEdit="1"/>
          </p:cNvSpPr>
          <p:nvPr>
            <p:ph type="sldImg"/>
          </p:nvPr>
        </p:nvSpPr>
        <p:spPr>
          <a:xfrm>
            <a:off x="457200" y="717550"/>
            <a:ext cx="6370638" cy="3584575"/>
          </a:xfrm>
          <a:ln/>
        </p:spPr>
      </p:sp>
      <p:sp>
        <p:nvSpPr>
          <p:cNvPr id="17920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4087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39579042-ABAB-42FC-ADC9-9CBC67D14FFA}" type="slidenum">
              <a:rPr lang="en-US">
                <a:solidFill>
                  <a:prstClr val="black"/>
                </a:solidFill>
                <a:latin typeface="Arial" charset="0"/>
              </a:rPr>
              <a:pPr algn="r" rtl="0" eaLnBrk="0" fontAlgn="base" hangingPunct="0">
                <a:spcBef>
                  <a:spcPct val="0"/>
                </a:spcBef>
                <a:spcAft>
                  <a:spcPct val="0"/>
                </a:spcAft>
              </a:pPr>
              <a:t>77</a:t>
            </a:fld>
            <a:endParaRPr lang="en-US">
              <a:solidFill>
                <a:prstClr val="black"/>
              </a:solidFill>
              <a:latin typeface="Arial" charset="0"/>
            </a:endParaRPr>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xfrm>
            <a:off x="975360" y="4560570"/>
            <a:ext cx="5364480" cy="4320540"/>
          </a:xfrm>
          <a:noFill/>
          <a:ln/>
        </p:spPr>
        <p:txBody>
          <a:bodyPr wrap="none" anchor="ct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196645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A47EF5-16AF-45AD-90D9-27382333A367}" type="slidenum">
              <a:rPr lang="en-US" smtClean="0"/>
              <a:pPr/>
              <a:t>79</a:t>
            </a:fld>
            <a:endParaRPr lang="en-US"/>
          </a:p>
        </p:txBody>
      </p:sp>
      <p:sp>
        <p:nvSpPr>
          <p:cNvPr id="5" name="Footer Placeholder 4"/>
          <p:cNvSpPr>
            <a:spLocks noGrp="1"/>
          </p:cNvSpPr>
          <p:nvPr>
            <p:ph type="ftr" sz="quarter" idx="11"/>
          </p:nvPr>
        </p:nvSpPr>
        <p:spPr/>
        <p:txBody>
          <a:bodyPr/>
          <a:lstStyle/>
          <a:p>
            <a:r>
              <a:rPr lang="en-US"/>
              <a:t>CS 376 Lecture 8 Fitting</a:t>
            </a:r>
          </a:p>
        </p:txBody>
      </p:sp>
    </p:spTree>
    <p:extLst>
      <p:ext uri="{BB962C8B-B14F-4D97-AF65-F5344CB8AC3E}">
        <p14:creationId xmlns:p14="http://schemas.microsoft.com/office/powerpoint/2010/main" val="5702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C1ABAACE-DD07-44CF-AFE0-CAEB14790866}" type="slidenum">
              <a:rPr lang="en-US">
                <a:solidFill>
                  <a:prstClr val="black"/>
                </a:solidFill>
                <a:latin typeface="Arial" charset="0"/>
              </a:rPr>
              <a:pPr algn="r" rtl="0" eaLnBrk="0" fontAlgn="base" hangingPunct="0">
                <a:spcBef>
                  <a:spcPct val="0"/>
                </a:spcBef>
                <a:spcAft>
                  <a:spcPct val="0"/>
                </a:spcAft>
              </a:pPr>
              <a:t>83</a:t>
            </a:fld>
            <a:endParaRPr lang="en-US">
              <a:solidFill>
                <a:prstClr val="black"/>
              </a:solidFill>
              <a:latin typeface="Arial"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en-US"/>
              <a:t>CS 376 Lecture 8 Fitting</a:t>
            </a:r>
          </a:p>
        </p:txBody>
      </p:sp>
    </p:spTree>
    <p:extLst>
      <p:ext uri="{BB962C8B-B14F-4D97-AF65-F5344CB8AC3E}">
        <p14:creationId xmlns:p14="http://schemas.microsoft.com/office/powerpoint/2010/main" val="272531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C3B057E-7D01-4FC6-90CF-DB2E33B1D0F2}" type="slidenum">
              <a:rPr lang="en-US" altLang="en-US" smtClean="0">
                <a:solidFill>
                  <a:srgbClr val="000000"/>
                </a:solidFill>
              </a:rPr>
              <a:pPr>
                <a:spcBef>
                  <a:spcPct val="0"/>
                </a:spcBef>
              </a:pPr>
              <a:t>22</a:t>
            </a:fld>
            <a:endParaRPr lang="en-US" altLang="en-US">
              <a:solidFill>
                <a:srgbClr val="000000"/>
              </a:solidFill>
            </a:endParaRPr>
          </a:p>
        </p:txBody>
      </p:sp>
      <p:sp>
        <p:nvSpPr>
          <p:cNvPr id="181251" name="Rectangle 2"/>
          <p:cNvSpPr>
            <a:spLocks noGrp="1" noRot="1" noChangeAspect="1" noChangeArrowheads="1" noTextEdit="1"/>
          </p:cNvSpPr>
          <p:nvPr>
            <p:ph type="sldImg"/>
          </p:nvPr>
        </p:nvSpPr>
        <p:spPr>
          <a:xfrm>
            <a:off x="457200" y="717550"/>
            <a:ext cx="6370638" cy="3584575"/>
          </a:xfrm>
          <a:ln/>
        </p:spPr>
      </p:sp>
      <p:sp>
        <p:nvSpPr>
          <p:cNvPr id="18125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68182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7D7EA23-7968-4BB5-B4A9-741242656CE5}" type="slidenum">
              <a:rPr lang="en-US" altLang="en-US" smtClean="0">
                <a:solidFill>
                  <a:srgbClr val="000000"/>
                </a:solidFill>
              </a:rPr>
              <a:pPr>
                <a:spcBef>
                  <a:spcPct val="0"/>
                </a:spcBef>
              </a:pPr>
              <a:t>23</a:t>
            </a:fld>
            <a:endParaRPr lang="en-US" altLang="en-US">
              <a:solidFill>
                <a:srgbClr val="000000"/>
              </a:solidFill>
            </a:endParaRPr>
          </a:p>
        </p:txBody>
      </p:sp>
      <p:sp>
        <p:nvSpPr>
          <p:cNvPr id="184323" name="Rectangle 2"/>
          <p:cNvSpPr>
            <a:spLocks noGrp="1" noRot="1" noChangeAspect="1" noChangeArrowheads="1" noTextEdit="1"/>
          </p:cNvSpPr>
          <p:nvPr>
            <p:ph type="sldImg"/>
          </p:nvPr>
        </p:nvSpPr>
        <p:spPr>
          <a:xfrm>
            <a:off x="457200" y="717550"/>
            <a:ext cx="6370638" cy="3584575"/>
          </a:xfrm>
          <a:ln/>
        </p:spPr>
      </p:sp>
      <p:sp>
        <p:nvSpPr>
          <p:cNvPr id="18432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Technically a Maclaurin expansion, a special case of Taylor expansion centered at 0.</a:t>
            </a:r>
            <a:endParaRPr lang="ru-RU" altLang="en-US">
              <a:cs typeface="Times New Roman" panose="02020603050405020304" pitchFamily="18" charset="0"/>
            </a:endParaRPr>
          </a:p>
          <a:p>
            <a:pPr eaLnBrk="1" hangingPunct="1"/>
            <a:r>
              <a:rPr lang="en-US" altLang="en-US"/>
              <a:t>What is the point? Well, now we’re just extrapolating local measurements instead of doing 10s of thousands of computations.</a:t>
            </a:r>
          </a:p>
        </p:txBody>
      </p:sp>
    </p:spTree>
    <p:extLst>
      <p:ext uri="{BB962C8B-B14F-4D97-AF65-F5344CB8AC3E}">
        <p14:creationId xmlns:p14="http://schemas.microsoft.com/office/powerpoint/2010/main" val="225434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9C4D984-C2D4-4009-B63E-0016E65FF17C}" type="slidenum">
              <a:rPr lang="en-US" altLang="en-US" smtClean="0">
                <a:solidFill>
                  <a:srgbClr val="000000"/>
                </a:solidFill>
              </a:rPr>
              <a:pPr>
                <a:spcBef>
                  <a:spcPct val="0"/>
                </a:spcBef>
              </a:pPr>
              <a:t>24</a:t>
            </a:fld>
            <a:endParaRPr lang="en-US" altLang="en-US">
              <a:solidFill>
                <a:srgbClr val="000000"/>
              </a:solidFill>
            </a:endParaRPr>
          </a:p>
        </p:txBody>
      </p:sp>
      <p:sp>
        <p:nvSpPr>
          <p:cNvPr id="186371" name="Rectangle 2"/>
          <p:cNvSpPr>
            <a:spLocks noGrp="1" noRot="1" noChangeAspect="1" noChangeArrowheads="1" noTextEdit="1"/>
          </p:cNvSpPr>
          <p:nvPr>
            <p:ph type="sldImg"/>
          </p:nvPr>
        </p:nvSpPr>
        <p:spPr>
          <a:xfrm>
            <a:off x="457200" y="717550"/>
            <a:ext cx="6370638" cy="3584575"/>
          </a:xfrm>
          <a:ln/>
        </p:spPr>
      </p:sp>
      <p:sp>
        <p:nvSpPr>
          <p:cNvPr id="186372"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Technically a Maclaurin expansion, a special case of Taylor expansion centered at 0.</a:t>
            </a:r>
            <a:endParaRPr lang="ru-RU" altLang="en-US">
              <a:cs typeface="Times New Roman" panose="02020603050405020304" pitchFamily="18" charset="0"/>
            </a:endParaRPr>
          </a:p>
          <a:p>
            <a:pPr eaLnBrk="1" hangingPunct="1"/>
            <a:endParaRPr lang="en-US" altLang="en-US"/>
          </a:p>
        </p:txBody>
      </p:sp>
    </p:spTree>
    <p:extLst>
      <p:ext uri="{BB962C8B-B14F-4D97-AF65-F5344CB8AC3E}">
        <p14:creationId xmlns:p14="http://schemas.microsoft.com/office/powerpoint/2010/main" val="757000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044959"/>
            <a:ext cx="10382944" cy="1344149"/>
          </a:xfrm>
        </p:spPr>
        <p:txBody>
          <a:bodyPr anchor="ctr">
            <a:noAutofit/>
          </a:bodyPr>
          <a:lstStyle>
            <a:lvl1pPr>
              <a:lnSpc>
                <a:spcPct val="100000"/>
              </a:lnSpc>
              <a:defRPr sz="3200" spc="-107"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609600" y="4800600"/>
            <a:ext cx="9144000" cy="914400"/>
          </a:xfrm>
        </p:spPr>
        <p:txBody>
          <a:bodyPr/>
          <a:lstStyle>
            <a:lvl1pPr marL="0" indent="0" algn="l">
              <a:buNone/>
              <a:defRPr b="0" cap="none" spc="160" baseline="0">
                <a:solidFill>
                  <a:schemeClr val="tx2"/>
                </a:solidFill>
                <a:latin typeface="+mj-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IN"/>
              <a:t>Department of ECE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descr="B.Tech admissions now open at Amrita Vishwa Vidyapeetha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863" y="15037"/>
            <a:ext cx="2400267" cy="480053"/>
          </a:xfrm>
          <a:prstGeom prst="rect">
            <a:avLst/>
          </a:prstGeom>
          <a:noFill/>
          <a:ln>
            <a:noFill/>
          </a:ln>
        </p:spPr>
      </p:pic>
    </p:spTree>
    <p:extLst>
      <p:ext uri="{BB962C8B-B14F-4D97-AF65-F5344CB8AC3E}">
        <p14:creationId xmlns:p14="http://schemas.microsoft.com/office/powerpoint/2010/main" val="554876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172201"/>
            <a:ext cx="4572000" cy="304800"/>
          </a:xfrm>
          <a:prstGeom prst="rect">
            <a:avLst/>
          </a:prstGeom>
        </p:spPr>
        <p:txBody>
          <a:bodyPr/>
          <a:lstStyle/>
          <a:p>
            <a:endParaRPr lang="en-IN"/>
          </a:p>
        </p:txBody>
      </p:sp>
      <p:sp>
        <p:nvSpPr>
          <p:cNvPr id="6" name="Footer Placeholder 5"/>
          <p:cNvSpPr>
            <a:spLocks noGrp="1"/>
          </p:cNvSpPr>
          <p:nvPr>
            <p:ph type="ftr" sz="quarter" idx="11"/>
          </p:nvPr>
        </p:nvSpPr>
        <p:spPr/>
        <p:txBody>
          <a:bodyPr/>
          <a:lstStyle/>
          <a:p>
            <a:r>
              <a:rPr lang="en-IN"/>
              <a:t>Department of ECE</a:t>
            </a:r>
          </a:p>
        </p:txBody>
      </p:sp>
      <p:sp>
        <p:nvSpPr>
          <p:cNvPr id="7" name="Slide Number Placeholder 6"/>
          <p:cNvSpPr>
            <a:spLocks noGrp="1"/>
          </p:cNvSpPr>
          <p:nvPr>
            <p:ph type="sldNum" sz="quarter" idx="12"/>
          </p:nvPr>
        </p:nvSpPr>
        <p:spPr/>
        <p:txBody>
          <a:bodyPr/>
          <a:lstStyle/>
          <a:p>
            <a:fld id="{06AC2BAF-6E0E-4899-AC44-A744DBDDF038}"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856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172201"/>
            <a:ext cx="4572000" cy="304800"/>
          </a:xfrm>
          <a:prstGeom prst="rect">
            <a:avLst/>
          </a:prstGeom>
        </p:spPr>
        <p:txBody>
          <a:bodyPr/>
          <a:lstStyle/>
          <a:p>
            <a:endParaRPr lang="en-IN"/>
          </a:p>
        </p:txBody>
      </p:sp>
      <p:sp>
        <p:nvSpPr>
          <p:cNvPr id="6" name="Footer Placeholder 5"/>
          <p:cNvSpPr>
            <a:spLocks noGrp="1"/>
          </p:cNvSpPr>
          <p:nvPr>
            <p:ph type="ftr" sz="quarter" idx="11"/>
          </p:nvPr>
        </p:nvSpPr>
        <p:spPr/>
        <p:txBody>
          <a:bodyPr/>
          <a:lstStyle/>
          <a:p>
            <a:r>
              <a:rPr lang="en-IN"/>
              <a:t>Department of ECE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6AC2BAF-6E0E-4899-AC44-A744DBDDF038}" type="slidenum">
              <a:rPr lang="en-IN" smtClean="0"/>
              <a:t>‹#›</a:t>
            </a:fld>
            <a:endParaRPr lang="en-IN"/>
          </a:p>
        </p:txBody>
      </p:sp>
      <p:sp>
        <p:nvSpPr>
          <p:cNvPr id="8" name="Title 7"/>
          <p:cNvSpPr>
            <a:spLocks noGrp="1"/>
          </p:cNvSpPr>
          <p:nvPr>
            <p:ph type="title"/>
          </p:nvPr>
        </p:nvSpPr>
        <p:spPr>
          <a:xfrm>
            <a:off x="609600" y="4953000"/>
            <a:ext cx="10871200" cy="762000"/>
          </a:xfrm>
        </p:spPr>
        <p:txBody>
          <a:bodyPr anchor="t">
            <a:normAutofit/>
          </a:bodyPr>
          <a:lstStyle>
            <a:lvl1pPr>
              <a:defRPr sz="4267"/>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59707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172201"/>
            <a:ext cx="4572000" cy="304800"/>
          </a:xfrm>
          <a:prstGeom prst="rect">
            <a:avLst/>
          </a:prstGeom>
        </p:spPr>
        <p:txBody>
          <a:bodyPr/>
          <a:lstStyle/>
          <a:p>
            <a:endParaRPr lang="en-IN"/>
          </a:p>
        </p:txBody>
      </p:sp>
      <p:sp>
        <p:nvSpPr>
          <p:cNvPr id="5" name="Footer Placeholder 4"/>
          <p:cNvSpPr>
            <a:spLocks noGrp="1"/>
          </p:cNvSpPr>
          <p:nvPr>
            <p:ph type="ftr" sz="quarter" idx="11"/>
          </p:nvPr>
        </p:nvSpPr>
        <p:spPr/>
        <p:txBody>
          <a:bodyPr/>
          <a:lstStyle/>
          <a:p>
            <a:r>
              <a:rPr lang="en-IN"/>
              <a:t>Department of ECE</a:t>
            </a:r>
          </a:p>
        </p:txBody>
      </p:sp>
      <p:sp>
        <p:nvSpPr>
          <p:cNvPr id="6" name="Slide Number Placeholder 5"/>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1471050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172201"/>
            <a:ext cx="4572000" cy="304800"/>
          </a:xfrm>
          <a:prstGeom prst="rect">
            <a:avLst/>
          </a:prstGeom>
        </p:spPr>
        <p:txBody>
          <a:bodyPr/>
          <a:lstStyle/>
          <a:p>
            <a:endParaRPr lang="en-IN"/>
          </a:p>
        </p:txBody>
      </p:sp>
      <p:sp>
        <p:nvSpPr>
          <p:cNvPr id="5" name="Footer Placeholder 4"/>
          <p:cNvSpPr>
            <a:spLocks noGrp="1"/>
          </p:cNvSpPr>
          <p:nvPr>
            <p:ph type="ftr" sz="quarter" idx="11"/>
          </p:nvPr>
        </p:nvSpPr>
        <p:spPr/>
        <p:txBody>
          <a:bodyPr/>
          <a:lstStyle/>
          <a:p>
            <a:r>
              <a:rPr lang="en-IN"/>
              <a:t>Department of ECE</a:t>
            </a:r>
          </a:p>
        </p:txBody>
      </p:sp>
      <p:sp>
        <p:nvSpPr>
          <p:cNvPr id="6" name="Slide Number Placeholder 5"/>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217446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877855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54" name="Rectangle"/>
          <p:cNvSpPr/>
          <p:nvPr/>
        </p:nvSpPr>
        <p:spPr>
          <a:xfrm>
            <a:off x="266700" y="891541"/>
            <a:ext cx="11658600" cy="5846445"/>
          </a:xfrm>
          <a:prstGeom prst="rect">
            <a:avLst/>
          </a:prstGeom>
          <a:ln w="3175">
            <a:miter lim="400000"/>
          </a:ln>
        </p:spPr>
        <p:txBody>
          <a:bodyPr lIns="17200" tIns="17200" rIns="17200" bIns="17200" anchor="ctr"/>
          <a:lstStyle/>
          <a:p>
            <a:pPr algn="ctr" defTabSz="650081">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pPr>
            <a:endParaRPr sz="2588"/>
          </a:p>
        </p:txBody>
      </p:sp>
      <p:sp>
        <p:nvSpPr>
          <p:cNvPr id="55" name="Title Text"/>
          <p:cNvSpPr txBox="1">
            <a:spLocks noGrp="1"/>
          </p:cNvSpPr>
          <p:nvPr>
            <p:ph type="title"/>
          </p:nvPr>
        </p:nvSpPr>
        <p:spPr>
          <a:xfrm>
            <a:off x="1333500" y="882968"/>
            <a:ext cx="9525000" cy="978520"/>
          </a:xfrm>
          <a:prstGeom prst="rect">
            <a:avLst/>
          </a:prstGeom>
        </p:spPr>
        <p:txBody>
          <a:bodyPr/>
          <a:lstStyle/>
          <a:p>
            <a:r>
              <a:t>Title Text</a:t>
            </a:r>
          </a:p>
        </p:txBody>
      </p:sp>
      <p:sp>
        <p:nvSpPr>
          <p:cNvPr id="56" name="Slide Number"/>
          <p:cNvSpPr txBox="1">
            <a:spLocks noGrp="1"/>
          </p:cNvSpPr>
          <p:nvPr>
            <p:ph type="sldNum" sz="quarter" idx="2"/>
          </p:nvPr>
        </p:nvSpPr>
        <p:spPr>
          <a:xfrm>
            <a:off x="858698" y="5912934"/>
            <a:ext cx="182495" cy="178442"/>
          </a:xfrm>
          <a:prstGeom prst="rect">
            <a:avLst/>
          </a:prstGeom>
        </p:spPr>
        <p:txBody>
          <a:bodyPr/>
          <a:lstStyle>
            <a:lvl1pPr algn="ctr" defTabSz="1014413">
              <a:defRPr sz="675">
                <a:latin typeface="Avenir Book"/>
                <a:ea typeface="Avenir Book"/>
                <a:cs typeface="Avenir Book"/>
                <a:sym typeface="Avenir Book"/>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8626521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1424020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9753600" cy="609600"/>
          </a:xfrm>
        </p:spPr>
        <p:txBody>
          <a:bodyPr/>
          <a:lstStyle/>
          <a:p>
            <a:r>
              <a:rPr lang="en-US"/>
              <a:t>Click to edit Master title style</a:t>
            </a:r>
            <a:endParaRPr lang="de-CH"/>
          </a:p>
        </p:txBody>
      </p:sp>
      <p:sp>
        <p:nvSpPr>
          <p:cNvPr id="3" name="Text Placeholder 2"/>
          <p:cNvSpPr>
            <a:spLocks noGrp="1"/>
          </p:cNvSpPr>
          <p:nvPr>
            <p:ph type="body" sz="half" idx="1"/>
          </p:nvPr>
        </p:nvSpPr>
        <p:spPr>
          <a:xfrm>
            <a:off x="609600" y="1219200"/>
            <a:ext cx="5689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quarter" idx="2"/>
          </p:nvPr>
        </p:nvSpPr>
        <p:spPr>
          <a:xfrm>
            <a:off x="6502400" y="1219200"/>
            <a:ext cx="5689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Content Placeholder 4"/>
          <p:cNvSpPr>
            <a:spLocks noGrp="1"/>
          </p:cNvSpPr>
          <p:nvPr>
            <p:ph sz="quarter" idx="3"/>
          </p:nvPr>
        </p:nvSpPr>
        <p:spPr>
          <a:xfrm>
            <a:off x="6502400" y="3543300"/>
            <a:ext cx="5689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Rectangle 4"/>
          <p:cNvSpPr>
            <a:spLocks noGrp="1" noChangeArrowheads="1"/>
          </p:cNvSpPr>
          <p:nvPr>
            <p:ph type="sldNum" sz="quarter" idx="10"/>
          </p:nvPr>
        </p:nvSpPr>
        <p:spPr/>
        <p:txBody>
          <a:bodyPr/>
          <a:lstStyle>
            <a:lvl1pPr>
              <a:defRPr/>
            </a:lvl1pPr>
          </a:lstStyle>
          <a:p>
            <a:pPr>
              <a:defRPr/>
            </a:pPr>
            <a:fld id="{F49C58F2-1DF8-43FB-B8CE-A3D8090BED5A}" type="slidenum">
              <a:rPr lang="de-DE" altLang="en-US"/>
              <a:pPr>
                <a:defRPr/>
              </a:pPr>
              <a:t>‹#›</a:t>
            </a:fld>
            <a:endParaRPr lang="de-DE" altLang="en-US"/>
          </a:p>
        </p:txBody>
      </p:sp>
      <p:sp>
        <p:nvSpPr>
          <p:cNvPr id="7" name="Rectangle 6"/>
          <p:cNvSpPr>
            <a:spLocks noGrp="1" noChangeArrowheads="1"/>
          </p:cNvSpPr>
          <p:nvPr>
            <p:ph type="ftr" sz="quarter" idx="11"/>
          </p:nvPr>
        </p:nvSpPr>
        <p:spPr/>
        <p:txBody>
          <a:bodyPr/>
          <a:lstStyle>
            <a:lvl1pPr>
              <a:defRPr/>
            </a:lvl1pPr>
          </a:lstStyle>
          <a:p>
            <a:pPr>
              <a:defRPr/>
            </a:pPr>
            <a:r>
              <a:rPr lang="de-DE"/>
              <a:t>K. Grauman, B. Leibe</a:t>
            </a:r>
          </a:p>
        </p:txBody>
      </p:sp>
    </p:spTree>
    <p:extLst>
      <p:ext uri="{BB962C8B-B14F-4D97-AF65-F5344CB8AC3E}">
        <p14:creationId xmlns:p14="http://schemas.microsoft.com/office/powerpoint/2010/main" val="186592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2933"/>
            </a:lvl1pPr>
          </a:lstStyle>
          <a:p>
            <a:r>
              <a:rPr lang="en-US"/>
              <a:t>Click to edit Master title style</a:t>
            </a:r>
          </a:p>
        </p:txBody>
      </p:sp>
      <p:sp>
        <p:nvSpPr>
          <p:cNvPr id="3" name="Content Placeholder 2"/>
          <p:cNvSpPr>
            <a:spLocks noGrp="1"/>
          </p:cNvSpPr>
          <p:nvPr>
            <p:ph idx="1"/>
          </p:nvPr>
        </p:nvSpPr>
        <p:spPr/>
        <p:txBody>
          <a:bodyPr>
            <a:normAutofit/>
          </a:bodyPr>
          <a:lstStyle>
            <a:lvl1pPr marL="457189" indent="-457189">
              <a:buSzPct val="150000"/>
              <a:buFont typeface="Arial" panose="020B0604020202020204" pitchFamily="34" charset="0"/>
              <a:buChar char="•"/>
              <a:defRPr sz="2400"/>
            </a:lvl1pPr>
            <a:lvl2pPr>
              <a:buSzPct val="150000"/>
              <a:defRPr sz="2400"/>
            </a:lvl2pPr>
            <a:lvl3pPr>
              <a:buSzPct val="150000"/>
              <a:defRPr sz="2400"/>
            </a:lvl3pPr>
            <a:lvl4pPr>
              <a:buSzPct val="150000"/>
              <a:defRPr sz="2400"/>
            </a:lvl4pPr>
            <a:lvl5pPr>
              <a:buSzPct val="150000"/>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IN"/>
              <a:t>Department of ECE</a:t>
            </a:r>
          </a:p>
        </p:txBody>
      </p:sp>
      <p:sp>
        <p:nvSpPr>
          <p:cNvPr id="6" name="Slide Number Placeholder 5"/>
          <p:cNvSpPr>
            <a:spLocks noGrp="1"/>
          </p:cNvSpPr>
          <p:nvPr>
            <p:ph type="sldNum" sz="quarter" idx="12"/>
          </p:nvPr>
        </p:nvSpPr>
        <p:spPr>
          <a:xfrm>
            <a:off x="11285135" y="6302541"/>
            <a:ext cx="763527" cy="486833"/>
          </a:xfrm>
        </p:spPr>
        <p:txBody>
          <a:bodyPr/>
          <a:lstStyle>
            <a:lvl1pPr>
              <a:defRPr sz="2667"/>
            </a:lvl1pPr>
          </a:lstStyle>
          <a:p>
            <a:fld id="{06AC2BAF-6E0E-4899-AC44-A744DBDDF038}" type="slidenum">
              <a:rPr lang="en-IN" smtClean="0"/>
              <a:t>‹#›</a:t>
            </a:fld>
            <a:endParaRPr lang="en-IN"/>
          </a:p>
        </p:txBody>
      </p:sp>
    </p:spTree>
    <p:extLst>
      <p:ext uri="{BB962C8B-B14F-4D97-AF65-F5344CB8AC3E}">
        <p14:creationId xmlns:p14="http://schemas.microsoft.com/office/powerpoint/2010/main" val="2584714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933"/>
            </a:lvl1pPr>
          </a:lstStyle>
          <a:p>
            <a:r>
              <a:rPr lang="en-US"/>
              <a:t>Click to edit Master title style</a:t>
            </a:r>
            <a:endParaRPr lang="en-IN"/>
          </a:p>
        </p:txBody>
      </p:sp>
      <p:sp>
        <p:nvSpPr>
          <p:cNvPr id="4" name="Footer Placeholder 3"/>
          <p:cNvSpPr>
            <a:spLocks noGrp="1"/>
          </p:cNvSpPr>
          <p:nvPr>
            <p:ph type="ftr" sz="quarter" idx="11"/>
          </p:nvPr>
        </p:nvSpPr>
        <p:spPr/>
        <p:txBody>
          <a:bodyPr/>
          <a:lstStyle/>
          <a:p>
            <a:r>
              <a:rPr lang="en-IN"/>
              <a:t>Department of ECE</a:t>
            </a:r>
          </a:p>
        </p:txBody>
      </p:sp>
      <p:sp>
        <p:nvSpPr>
          <p:cNvPr id="5" name="Slide Number Placeholder 4"/>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410748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07701" y="2948947"/>
            <a:ext cx="7721600" cy="1371600"/>
          </a:xfrm>
        </p:spPr>
        <p:txBody>
          <a:bodyPr/>
          <a:lstStyle>
            <a:lvl1pPr>
              <a:defRPr cap="none"/>
            </a:lvl1pPr>
          </a:lstStyle>
          <a:p>
            <a:r>
              <a:rPr lang="en-US" dirty="0"/>
              <a:t>Click to Edit Master Title Style</a:t>
            </a:r>
            <a:endParaRPr lang="en-IN" dirty="0"/>
          </a:p>
        </p:txBody>
      </p:sp>
      <p:sp>
        <p:nvSpPr>
          <p:cNvPr id="4" name="Footer Placeholder 3"/>
          <p:cNvSpPr>
            <a:spLocks noGrp="1"/>
          </p:cNvSpPr>
          <p:nvPr>
            <p:ph type="ftr" sz="quarter" idx="11"/>
          </p:nvPr>
        </p:nvSpPr>
        <p:spPr/>
        <p:txBody>
          <a:bodyPr/>
          <a:lstStyle/>
          <a:p>
            <a:r>
              <a:rPr lang="en-IN"/>
              <a:t>Department of ECE</a:t>
            </a:r>
          </a:p>
        </p:txBody>
      </p:sp>
      <p:pic>
        <p:nvPicPr>
          <p:cNvPr id="6" name="Picture 5" descr="B.Tech admissions now open at Amrita Vishwa Vidyapeetha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863" y="15037"/>
            <a:ext cx="2400267" cy="480053"/>
          </a:xfrm>
          <a:prstGeom prst="rect">
            <a:avLst/>
          </a:prstGeom>
          <a:noFill/>
          <a:ln>
            <a:noFill/>
          </a:ln>
        </p:spPr>
      </p:pic>
    </p:spTree>
    <p:extLst>
      <p:ext uri="{BB962C8B-B14F-4D97-AF65-F5344CB8AC3E}">
        <p14:creationId xmlns:p14="http://schemas.microsoft.com/office/powerpoint/2010/main" val="104127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2"/>
            <a:ext cx="10670976" cy="4957529"/>
          </a:xfrm>
        </p:spPr>
        <p:txBody>
          <a:bodyPr anchor="ctr">
            <a:noAutofit/>
          </a:bodyPr>
          <a:lstStyle>
            <a:lvl1pPr algn="l">
              <a:lnSpc>
                <a:spcPct val="100000"/>
              </a:lnSpc>
              <a:defRPr sz="2667" b="0" cap="all" spc="-107" baseline="0">
                <a:solidFill>
                  <a:schemeClr val="tx1"/>
                </a:solidFill>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670976" cy="1066800"/>
          </a:xfrm>
        </p:spPr>
        <p:txBody>
          <a:bodyPr anchor="ctr">
            <a:normAutofit/>
          </a:bodyPr>
          <a:lstStyle>
            <a:lvl1pPr marL="0" indent="0">
              <a:buNone/>
              <a:defRPr sz="2933" b="0" cap="all" spc="160" baseline="0">
                <a:solidFill>
                  <a:schemeClr val="tx2"/>
                </a:solidFill>
                <a:latin typeface="+mj-l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8" name="Slide Number Placeholder 7"/>
          <p:cNvSpPr>
            <a:spLocks noGrp="1"/>
          </p:cNvSpPr>
          <p:nvPr>
            <p:ph type="sldNum" sz="quarter" idx="11"/>
          </p:nvPr>
        </p:nvSpPr>
        <p:spPr/>
        <p:txBody>
          <a:bodyPr/>
          <a:lstStyle/>
          <a:p>
            <a:fld id="{06AC2BAF-6E0E-4899-AC44-A744DBDDF038}" type="slidenum">
              <a:rPr lang="en-IN" smtClean="0"/>
              <a:t>‹#›</a:t>
            </a:fld>
            <a:endParaRPr lang="en-IN"/>
          </a:p>
        </p:txBody>
      </p:sp>
      <p:sp>
        <p:nvSpPr>
          <p:cNvPr id="9" name="Footer Placeholder 8"/>
          <p:cNvSpPr>
            <a:spLocks noGrp="1"/>
          </p:cNvSpPr>
          <p:nvPr>
            <p:ph type="ftr" sz="quarter" idx="12"/>
          </p:nvPr>
        </p:nvSpPr>
        <p:spPr/>
        <p:txBody>
          <a:bodyPr/>
          <a:lstStyle/>
          <a:p>
            <a:r>
              <a:rPr lang="en-IN"/>
              <a:t>Department of ECE</a:t>
            </a:r>
          </a:p>
        </p:txBody>
      </p:sp>
      <p:pic>
        <p:nvPicPr>
          <p:cNvPr id="10" name="Picture 9" descr="B.Tech admissions now open at Amrita Vishwa Vidyapeetha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863" y="15037"/>
            <a:ext cx="2400267" cy="480053"/>
          </a:xfrm>
          <a:prstGeom prst="rect">
            <a:avLst/>
          </a:prstGeom>
          <a:noFill/>
          <a:ln>
            <a:noFill/>
          </a:ln>
        </p:spPr>
      </p:pic>
    </p:spTree>
    <p:extLst>
      <p:ext uri="{BB962C8B-B14F-4D97-AF65-F5344CB8AC3E}">
        <p14:creationId xmlns:p14="http://schemas.microsoft.com/office/powerpoint/2010/main" val="148810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09600" y="6172201"/>
            <a:ext cx="4572000" cy="304800"/>
          </a:xfrm>
          <a:prstGeom prst="rect">
            <a:avLst/>
          </a:prstGeom>
        </p:spPr>
        <p:txBody>
          <a:bodyPr/>
          <a:lstStyle/>
          <a:p>
            <a:endParaRPr lang="en-IN"/>
          </a:p>
        </p:txBody>
      </p:sp>
      <p:sp>
        <p:nvSpPr>
          <p:cNvPr id="6" name="Footer Placeholder 5"/>
          <p:cNvSpPr>
            <a:spLocks noGrp="1"/>
          </p:cNvSpPr>
          <p:nvPr>
            <p:ph type="ftr" sz="quarter" idx="11"/>
          </p:nvPr>
        </p:nvSpPr>
        <p:spPr/>
        <p:txBody>
          <a:bodyPr/>
          <a:lstStyle/>
          <a:p>
            <a:r>
              <a:rPr lang="en-IN"/>
              <a:t>Department of ECE</a:t>
            </a:r>
          </a:p>
        </p:txBody>
      </p:sp>
      <p:sp>
        <p:nvSpPr>
          <p:cNvPr id="7" name="Slide Number Placeholder 6"/>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2532029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3"/>
          </a:xfrm>
        </p:spPr>
        <p:txBody>
          <a:bodyPr anchor="b">
            <a:noAutofit/>
          </a:bodyPr>
          <a:lstStyle>
            <a:lvl1pPr marL="0" indent="0">
              <a:buNone/>
              <a:defRPr sz="2400" b="0" cap="all" spc="133" baseline="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2170176"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3"/>
          </a:xfrm>
        </p:spPr>
        <p:txBody>
          <a:bodyPr anchor="b">
            <a:noAutofit/>
          </a:bodyPr>
          <a:lstStyle>
            <a:lvl1pPr marL="0" indent="0">
              <a:buNone/>
              <a:defRPr lang="en-US" sz="2400" b="0" kern="1200" cap="all" spc="133" baseline="0" dirty="0" smtClean="0">
                <a:solidFill>
                  <a:schemeClr val="tx1"/>
                </a:solidFill>
                <a:latin typeface="+mj-lt"/>
                <a:ea typeface="+mn-ea"/>
                <a:cs typeface="+mn-cs"/>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marL="0" lvl="0" indent="0" algn="l" defTabSz="121917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09600" y="6172201"/>
            <a:ext cx="4572000" cy="304800"/>
          </a:xfrm>
          <a:prstGeom prst="rect">
            <a:avLst/>
          </a:prstGeom>
        </p:spPr>
        <p:txBody>
          <a:bodyPr/>
          <a:lstStyle/>
          <a:p>
            <a:endParaRPr lang="en-IN"/>
          </a:p>
        </p:txBody>
      </p:sp>
      <p:sp>
        <p:nvSpPr>
          <p:cNvPr id="8" name="Footer Placeholder 7"/>
          <p:cNvSpPr>
            <a:spLocks noGrp="1"/>
          </p:cNvSpPr>
          <p:nvPr>
            <p:ph type="ftr" sz="quarter" idx="11"/>
          </p:nvPr>
        </p:nvSpPr>
        <p:spPr/>
        <p:txBody>
          <a:bodyPr/>
          <a:lstStyle/>
          <a:p>
            <a:r>
              <a:rPr lang="en-IN"/>
              <a:t>Department of ECE</a:t>
            </a:r>
          </a:p>
        </p:txBody>
      </p:sp>
      <p:sp>
        <p:nvSpPr>
          <p:cNvPr id="9" name="Slide Number Placeholder 8"/>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2301929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172201"/>
            <a:ext cx="4572000" cy="304800"/>
          </a:xfrm>
          <a:prstGeom prst="rect">
            <a:avLst/>
          </a:prstGeom>
        </p:spPr>
        <p:txBody>
          <a:bodyPr/>
          <a:lstStyle/>
          <a:p>
            <a:endParaRPr lang="en-IN"/>
          </a:p>
        </p:txBody>
      </p:sp>
      <p:sp>
        <p:nvSpPr>
          <p:cNvPr id="4" name="Footer Placeholder 3"/>
          <p:cNvSpPr>
            <a:spLocks noGrp="1"/>
          </p:cNvSpPr>
          <p:nvPr>
            <p:ph type="ftr" sz="quarter" idx="11"/>
          </p:nvPr>
        </p:nvSpPr>
        <p:spPr/>
        <p:txBody>
          <a:bodyPr/>
          <a:lstStyle/>
          <a:p>
            <a:r>
              <a:rPr lang="en-IN"/>
              <a:t>Department of ECE</a:t>
            </a:r>
          </a:p>
        </p:txBody>
      </p:sp>
      <p:sp>
        <p:nvSpPr>
          <p:cNvPr id="5" name="Slide Number Placeholder 4"/>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2390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172201"/>
            <a:ext cx="4572000" cy="304800"/>
          </a:xfrm>
          <a:prstGeom prst="rect">
            <a:avLst/>
          </a:prstGeom>
        </p:spPr>
        <p:txBody>
          <a:bodyPr/>
          <a:lstStyle/>
          <a:p>
            <a:endParaRPr lang="en-IN"/>
          </a:p>
        </p:txBody>
      </p:sp>
      <p:sp>
        <p:nvSpPr>
          <p:cNvPr id="3" name="Footer Placeholder 2"/>
          <p:cNvSpPr>
            <a:spLocks noGrp="1"/>
          </p:cNvSpPr>
          <p:nvPr>
            <p:ph type="ftr" sz="quarter" idx="11"/>
          </p:nvPr>
        </p:nvSpPr>
        <p:spPr/>
        <p:txBody>
          <a:bodyPr/>
          <a:lstStyle/>
          <a:p>
            <a:r>
              <a:rPr lang="en-IN"/>
              <a:t>Department of ECE</a:t>
            </a:r>
          </a:p>
        </p:txBody>
      </p:sp>
      <p:sp>
        <p:nvSpPr>
          <p:cNvPr id="4" name="Slide Number Placeholder 3"/>
          <p:cNvSpPr>
            <a:spLocks noGrp="1"/>
          </p:cNvSpPr>
          <p:nvPr>
            <p:ph type="sldNum" sz="quarter" idx="12"/>
          </p:nvPr>
        </p:nvSpPr>
        <p:spPr/>
        <p:txBody>
          <a:bodyPr/>
          <a:lstStyle/>
          <a:p>
            <a:fld id="{06AC2BAF-6E0E-4899-AC44-A744DBDDF038}" type="slidenum">
              <a:rPr lang="en-IN" smtClean="0"/>
              <a:t>‹#›</a:t>
            </a:fld>
            <a:endParaRPr lang="en-IN"/>
          </a:p>
        </p:txBody>
      </p:sp>
    </p:spTree>
    <p:extLst>
      <p:ext uri="{BB962C8B-B14F-4D97-AF65-F5344CB8AC3E}">
        <p14:creationId xmlns:p14="http://schemas.microsoft.com/office/powerpoint/2010/main" val="103406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20"/>
            <a:ext cx="10959008" cy="9720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1"/>
            <a:ext cx="10959008" cy="47545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333">
                <a:solidFill>
                  <a:schemeClr val="tx1"/>
                </a:solidFill>
              </a:defRPr>
            </a:lvl1pPr>
          </a:lstStyle>
          <a:p>
            <a:r>
              <a:rPr lang="en-IN"/>
              <a:t>Department of ECE</a:t>
            </a:r>
          </a:p>
        </p:txBody>
      </p:sp>
      <p:sp>
        <p:nvSpPr>
          <p:cNvPr id="6" name="Slide Number Placeholder 5"/>
          <p:cNvSpPr>
            <a:spLocks noGrp="1"/>
          </p:cNvSpPr>
          <p:nvPr>
            <p:ph type="sldNum" sz="quarter" idx="4"/>
          </p:nvPr>
        </p:nvSpPr>
        <p:spPr>
          <a:xfrm rot="16200000">
            <a:off x="11189125" y="5824645"/>
            <a:ext cx="1315721" cy="486833"/>
          </a:xfrm>
          <a:prstGeom prst="rect">
            <a:avLst/>
          </a:prstGeom>
        </p:spPr>
        <p:txBody>
          <a:bodyPr vert="horz" lIns="91440" tIns="45720" rIns="91440" bIns="45720" rtlCol="0" anchor="ctr"/>
          <a:lstStyle>
            <a:lvl1pPr algn="l">
              <a:defRPr sz="3200" b="1">
                <a:solidFill>
                  <a:schemeClr val="tx2"/>
                </a:solidFill>
              </a:defRPr>
            </a:lvl1pPr>
          </a:lstStyle>
          <a:p>
            <a:fld id="{06AC2BAF-6E0E-4899-AC44-A744DBDDF038}" type="slidenum">
              <a:rPr lang="en-IN" smtClean="0"/>
              <a:t>‹#›</a:t>
            </a:fld>
            <a:endParaRPr lang="en-IN"/>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descr="B.Tech admissions now open at Amrita Vishwa Vidyapeetham"/>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05863" y="15037"/>
            <a:ext cx="2400267" cy="480053"/>
          </a:xfrm>
          <a:prstGeom prst="rect">
            <a:avLst/>
          </a:prstGeom>
          <a:noFill/>
          <a:ln>
            <a:noFill/>
          </a:ln>
        </p:spPr>
      </p:pic>
    </p:spTree>
    <p:extLst>
      <p:ext uri="{BB962C8B-B14F-4D97-AF65-F5344CB8AC3E}">
        <p14:creationId xmlns:p14="http://schemas.microsoft.com/office/powerpoint/2010/main" val="3254341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p:txStyles>
    <p:titleStyle>
      <a:lvl1pPr algn="l" defTabSz="1219170" rtl="0" eaLnBrk="1" latinLnBrk="0" hangingPunct="1">
        <a:spcBef>
          <a:spcPct val="0"/>
        </a:spcBef>
        <a:buNone/>
        <a:defRPr sz="3200" kern="1200" cap="none" spc="-80" baseline="0">
          <a:solidFill>
            <a:schemeClr val="tx2"/>
          </a:solidFill>
          <a:latin typeface="+mj-lt"/>
          <a:ea typeface="+mj-ea"/>
          <a:cs typeface="+mj-cs"/>
        </a:defRPr>
      </a:lvl1pPr>
    </p:titleStyle>
    <p:bodyStyle>
      <a:lvl1pPr marL="0" indent="0" algn="l" defTabSz="1219170" rtl="0" eaLnBrk="1" latinLnBrk="0" hangingPunct="1">
        <a:spcBef>
          <a:spcPct val="20000"/>
        </a:spcBef>
        <a:spcAft>
          <a:spcPts val="800"/>
        </a:spcAft>
        <a:buSzPct val="150000"/>
        <a:buFont typeface="Arial" pitchFamily="34" charset="0"/>
        <a:buNone/>
        <a:defRPr sz="2667" b="1" kern="1200">
          <a:solidFill>
            <a:schemeClr val="tx1"/>
          </a:solidFill>
          <a:latin typeface="+mn-lt"/>
          <a:ea typeface="+mn-ea"/>
          <a:cs typeface="+mn-cs"/>
        </a:defRPr>
      </a:lvl1pPr>
      <a:lvl2pPr marL="609585" indent="-243834" algn="l" defTabSz="1219170" rtl="0" eaLnBrk="1" latinLnBrk="0" hangingPunct="1">
        <a:spcBef>
          <a:spcPct val="20000"/>
        </a:spcBef>
        <a:buClr>
          <a:schemeClr val="tx2"/>
        </a:buClr>
        <a:buSzPct val="150000"/>
        <a:buFont typeface="Arial" pitchFamily="34" charset="0"/>
        <a:buChar char="•"/>
        <a:defRPr sz="2667" kern="1200">
          <a:solidFill>
            <a:schemeClr val="tx1"/>
          </a:solidFill>
          <a:latin typeface="+mn-lt"/>
          <a:ea typeface="+mn-ea"/>
          <a:cs typeface="+mn-cs"/>
        </a:defRPr>
      </a:lvl2pPr>
      <a:lvl3pPr marL="1523962" indent="-304792" algn="l" defTabSz="1219170" rtl="0" eaLnBrk="1" latinLnBrk="0" hangingPunct="1">
        <a:spcBef>
          <a:spcPct val="20000"/>
        </a:spcBef>
        <a:buClr>
          <a:schemeClr val="tx2"/>
        </a:buClr>
        <a:buSzPct val="150000"/>
        <a:buFont typeface="Arial" pitchFamily="34" charset="0"/>
        <a:buChar char="•"/>
        <a:defRPr sz="2400" kern="1200">
          <a:solidFill>
            <a:schemeClr val="tx1"/>
          </a:solidFill>
          <a:latin typeface="+mn-lt"/>
          <a:ea typeface="+mn-ea"/>
          <a:cs typeface="+mn-cs"/>
        </a:defRPr>
      </a:lvl3pPr>
      <a:lvl4pPr marL="2133547" indent="-304792" algn="l" defTabSz="1219170" rtl="0" eaLnBrk="1" latinLnBrk="0" hangingPunct="1">
        <a:spcBef>
          <a:spcPct val="20000"/>
        </a:spcBef>
        <a:buClr>
          <a:schemeClr val="tx2"/>
        </a:buClr>
        <a:buSzPct val="150000"/>
        <a:buFont typeface="Arial" pitchFamily="34" charset="0"/>
        <a:buChar char="•"/>
        <a:defRPr sz="2400" kern="1200">
          <a:solidFill>
            <a:schemeClr val="tx1"/>
          </a:solidFill>
          <a:latin typeface="+mn-lt"/>
          <a:ea typeface="+mn-ea"/>
          <a:cs typeface="+mn-cs"/>
        </a:defRPr>
      </a:lvl4pPr>
      <a:lvl5pPr marL="2743131" indent="-304792" algn="l" defTabSz="1219170" rtl="0" eaLnBrk="1" latinLnBrk="0" hangingPunct="1">
        <a:spcBef>
          <a:spcPct val="20000"/>
        </a:spcBef>
        <a:buClr>
          <a:schemeClr val="tx2"/>
        </a:buClr>
        <a:buSzPct val="150000"/>
        <a:buFont typeface="Arial" pitchFamily="34" charset="0"/>
        <a:buChar char="•"/>
        <a:defRPr sz="2400" kern="1200" baseline="0">
          <a:solidFill>
            <a:schemeClr val="tx1"/>
          </a:solidFill>
          <a:latin typeface="+mn-lt"/>
          <a:ea typeface="+mn-ea"/>
          <a:cs typeface="+mn-cs"/>
        </a:defRPr>
      </a:lvl5pPr>
      <a:lvl6pPr marL="3352716"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6pPr>
      <a:lvl7pPr marL="3962301"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7pPr>
      <a:lvl8pPr marL="4571886"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8pPr>
      <a:lvl9pPr marL="5181470"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2.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31.png"/><Relationship Id="rId5" Type="http://schemas.openxmlformats.org/officeDocument/2006/relationships/image" Target="../media/image25.emf"/><Relationship Id="rId10" Type="http://schemas.openxmlformats.org/officeDocument/2006/relationships/image" Target="../media/image30.png"/><Relationship Id="rId4" Type="http://schemas.openxmlformats.org/officeDocument/2006/relationships/image" Target="../media/image24.emf"/><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6.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emf"/><Relationship Id="rId7"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png"/><Relationship Id="rId5" Type="http://schemas.openxmlformats.org/officeDocument/2006/relationships/image" Target="../media/image36.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6.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png"/><Relationship Id="rId5" Type="http://schemas.openxmlformats.org/officeDocument/2006/relationships/image" Target="../media/image36.w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36.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8.png"/><Relationship Id="rId5" Type="http://schemas.openxmlformats.org/officeDocument/2006/relationships/image" Target="../media/image40.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slideLayout" Target="../slideLayouts/slideLayout2.xml"/><Relationship Id="rId7" Type="http://schemas.openxmlformats.org/officeDocument/2006/relationships/oleObject" Target="../embeddings/oleObject11.bin"/><Relationship Id="rId2" Type="http://schemas.openxmlformats.org/officeDocument/2006/relationships/tags" Target="../tags/tag1.xml"/><Relationship Id="rId1" Type="http://schemas.openxmlformats.org/officeDocument/2006/relationships/vmlDrawing" Target="../drawings/vmlDrawing9.vml"/><Relationship Id="rId6" Type="http://schemas.openxmlformats.org/officeDocument/2006/relationships/image" Target="../media/image41.wmf"/><Relationship Id="rId5" Type="http://schemas.openxmlformats.org/officeDocument/2006/relationships/oleObject" Target="../embeddings/oleObject10.bin"/><Relationship Id="rId4" Type="http://schemas.openxmlformats.org/officeDocument/2006/relationships/notesSlide" Target="../notesSlides/notesSlide10.xml"/><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7.wmf"/><Relationship Id="rId3" Type="http://schemas.openxmlformats.org/officeDocument/2006/relationships/notesSlide" Target="../notesSlides/notesSlide11.xml"/><Relationship Id="rId7" Type="http://schemas.openxmlformats.org/officeDocument/2006/relationships/image" Target="../media/image45.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3.bin"/><Relationship Id="rId11" Type="http://schemas.openxmlformats.org/officeDocument/2006/relationships/image" Target="../media/image46.wmf"/><Relationship Id="rId5" Type="http://schemas.openxmlformats.org/officeDocument/2006/relationships/image" Target="../media/image44.wmf"/><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12.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16.bin"/><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54.w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55.w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6.wmf"/><Relationship Id="rId4"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3" Type="http://schemas.openxmlformats.org/officeDocument/2006/relationships/hyperlink" Target="http://www.bmva.org/bmvc/1988/avc-88-023.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oleObject" Target="../embeddings/oleObject25.bin"/><Relationship Id="rId3" Type="http://schemas.openxmlformats.org/officeDocument/2006/relationships/notesSlide" Target="../notesSlides/notesSlide19.xml"/><Relationship Id="rId21" Type="http://schemas.openxmlformats.org/officeDocument/2006/relationships/image" Target="../media/image60.wmf"/><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58.wmf"/><Relationship Id="rId2" Type="http://schemas.openxmlformats.org/officeDocument/2006/relationships/slideLayout" Target="../slideLayouts/slideLayout17.xml"/><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vmlDrawing" Target="../drawings/vmlDrawing16.v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7.wmf"/><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59.wmf"/><Relationship Id="rId4" Type="http://schemas.openxmlformats.org/officeDocument/2006/relationships/oleObject" Target="../embeddings/oleObject23.bin"/><Relationship Id="rId9" Type="http://schemas.openxmlformats.org/officeDocument/2006/relationships/image" Target="../media/image64.png"/><Relationship Id="rId1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7.wmf"/><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2.png"/><Relationship Id="rId4" Type="http://schemas.openxmlformats.org/officeDocument/2006/relationships/image" Target="../media/image7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1.png"/><Relationship Id="rId7" Type="http://schemas.openxmlformats.org/officeDocument/2006/relationships/image" Target="../media/image100.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_rels/slide5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15.wmf"/><Relationship Id="rId3" Type="http://schemas.openxmlformats.org/officeDocument/2006/relationships/notesSlide" Target="../notesSlides/notesSlide48.xml"/><Relationship Id="rId7" Type="http://schemas.openxmlformats.org/officeDocument/2006/relationships/image" Target="../media/image113.wmf"/><Relationship Id="rId12" Type="http://schemas.openxmlformats.org/officeDocument/2006/relationships/oleObject" Target="../embeddings/oleObject33.bin"/><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oleObject" Target="../embeddings/oleObject29.bin"/><Relationship Id="rId11" Type="http://schemas.openxmlformats.org/officeDocument/2006/relationships/oleObject" Target="../embeddings/oleObject32.bin"/><Relationship Id="rId5" Type="http://schemas.openxmlformats.org/officeDocument/2006/relationships/image" Target="../media/image112.wmf"/><Relationship Id="rId15" Type="http://schemas.openxmlformats.org/officeDocument/2006/relationships/image" Target="../media/image116.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114.wmf"/><Relationship Id="rId14" Type="http://schemas.openxmlformats.org/officeDocument/2006/relationships/oleObject" Target="../embeddings/oleObject34.bin"/></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49.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6.bin"/><Relationship Id="rId5" Type="http://schemas.openxmlformats.org/officeDocument/2006/relationships/image" Target="../media/image112.wmf"/><Relationship Id="rId4" Type="http://schemas.openxmlformats.org/officeDocument/2006/relationships/oleObject" Target="../embeddings/oleObject35.bin"/></Relationships>
</file>

<file path=ppt/slides/_rels/slide6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notesSlide" Target="../notesSlides/notesSlide53.xml"/><Relationship Id="rId7"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29.png"/><Relationship Id="rId5" Type="http://schemas.openxmlformats.org/officeDocument/2006/relationships/image" Target="../media/image126.wmf"/><Relationship Id="rId10" Type="http://schemas.openxmlformats.org/officeDocument/2006/relationships/image" Target="../media/image128.wmf"/><Relationship Id="rId4" Type="http://schemas.openxmlformats.org/officeDocument/2006/relationships/oleObject" Target="../embeddings/oleObject38.bin"/><Relationship Id="rId9" Type="http://schemas.openxmlformats.org/officeDocument/2006/relationships/oleObject" Target="../embeddings/oleObject40.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9.png"/><Relationship Id="rId5" Type="http://schemas.openxmlformats.org/officeDocument/2006/relationships/image" Target="../media/image126.wmf"/><Relationship Id="rId4" Type="http://schemas.openxmlformats.org/officeDocument/2006/relationships/oleObject" Target="../embeddings/oleObject41.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9.png"/><Relationship Id="rId5" Type="http://schemas.openxmlformats.org/officeDocument/2006/relationships/image" Target="../media/image126.wmf"/><Relationship Id="rId4" Type="http://schemas.openxmlformats.org/officeDocument/2006/relationships/oleObject" Target="../embeddings/oleObject42.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30.png"/><Relationship Id="rId5" Type="http://schemas.openxmlformats.org/officeDocument/2006/relationships/image" Target="../media/image126.wmf"/><Relationship Id="rId4" Type="http://schemas.openxmlformats.org/officeDocument/2006/relationships/oleObject" Target="../embeddings/oleObject43.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29.png"/><Relationship Id="rId5" Type="http://schemas.openxmlformats.org/officeDocument/2006/relationships/image" Target="../media/image126.wmf"/><Relationship Id="rId4" Type="http://schemas.openxmlformats.org/officeDocument/2006/relationships/oleObject" Target="../embeddings/oleObject44.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133.jpeg"/><Relationship Id="rId4" Type="http://schemas.openxmlformats.org/officeDocument/2006/relationships/image" Target="../media/image99.jpeg"/></Relationships>
</file>

<file path=ppt/slides/_rels/slide7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100.jpeg"/><Relationship Id="rId5" Type="http://schemas.openxmlformats.org/officeDocument/2006/relationships/image" Target="../media/image133.jpeg"/><Relationship Id="rId4" Type="http://schemas.openxmlformats.org/officeDocument/2006/relationships/image" Target="../media/image99.jpeg"/></Relationships>
</file>

<file path=ppt/slides/_rels/slide78.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jpeg"/><Relationship Id="rId1" Type="http://schemas.openxmlformats.org/officeDocument/2006/relationships/slideLayout" Target="../slideLayouts/slideLayout2.xml"/><Relationship Id="rId5" Type="http://schemas.openxmlformats.org/officeDocument/2006/relationships/image" Target="../media/image137.gif"/><Relationship Id="rId4" Type="http://schemas.openxmlformats.org/officeDocument/2006/relationships/image" Target="../media/image136.jpe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F7A5-5232-4D03-994A-1A7D2680B9C9}"/>
              </a:ext>
            </a:extLst>
          </p:cNvPr>
          <p:cNvSpPr>
            <a:spLocks noGrp="1"/>
          </p:cNvSpPr>
          <p:nvPr>
            <p:ph type="ctrTitle"/>
          </p:nvPr>
        </p:nvSpPr>
        <p:spPr/>
        <p:txBody>
          <a:bodyPr/>
          <a:lstStyle/>
          <a:p>
            <a:r>
              <a:rPr lang="en-IN" dirty="0"/>
              <a:t>19CSE435: Computer Vision </a:t>
            </a:r>
          </a:p>
        </p:txBody>
      </p:sp>
      <p:sp>
        <p:nvSpPr>
          <p:cNvPr id="3" name="Subtitle 2">
            <a:extLst>
              <a:ext uri="{FF2B5EF4-FFF2-40B4-BE49-F238E27FC236}">
                <a16:creationId xmlns:a16="http://schemas.microsoft.com/office/drawing/2014/main" id="{559AB896-5FFD-493F-8073-2B43581AAAA2}"/>
              </a:ext>
            </a:extLst>
          </p:cNvPr>
          <p:cNvSpPr>
            <a:spLocks noGrp="1"/>
          </p:cNvSpPr>
          <p:nvPr>
            <p:ph type="subTitle" idx="1"/>
          </p:nvPr>
        </p:nvSpPr>
        <p:spPr/>
        <p:txBody>
          <a:bodyPr>
            <a:normAutofit/>
          </a:bodyPr>
          <a:lstStyle/>
          <a:p>
            <a:r>
              <a:rPr lang="en-IN" dirty="0"/>
              <a:t>Feature Detection and matching  	</a:t>
            </a:r>
          </a:p>
        </p:txBody>
      </p:sp>
      <p:sp>
        <p:nvSpPr>
          <p:cNvPr id="4" name="TextBox 3">
            <a:extLst>
              <a:ext uri="{FF2B5EF4-FFF2-40B4-BE49-F238E27FC236}">
                <a16:creationId xmlns:a16="http://schemas.microsoft.com/office/drawing/2014/main" id="{1DCD597F-4BFB-4295-8E1D-5FC9224B8B4C}"/>
              </a:ext>
            </a:extLst>
          </p:cNvPr>
          <p:cNvSpPr txBox="1"/>
          <p:nvPr/>
        </p:nvSpPr>
        <p:spPr>
          <a:xfrm>
            <a:off x="690465" y="5941826"/>
            <a:ext cx="77425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a:ea typeface="+mn-ea"/>
                <a:cs typeface="+mn-cs"/>
              </a:rPr>
              <a:t>Adopted from Computer Vision Textbook and course materials </a:t>
            </a:r>
            <a:r>
              <a:rPr kumimoji="0" lang="en-IN" sz="1800" b="0" i="0" u="none" strike="noStrike" kern="1200" cap="none" spc="0" normalizeH="0" baseline="0" noProof="0" dirty="0" err="1">
                <a:ln>
                  <a:noFill/>
                </a:ln>
                <a:solidFill>
                  <a:srgbClr val="000000"/>
                </a:solidFill>
                <a:effectLst/>
                <a:uLnTx/>
                <a:uFillTx/>
                <a:latin typeface="Arial"/>
                <a:ea typeface="+mn-ea"/>
                <a:cs typeface="+mn-cs"/>
              </a:rPr>
              <a:t>R_Szeliski</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79582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270F-18FD-433D-A9D8-24B0E1DB7B4F}"/>
              </a:ext>
            </a:extLst>
          </p:cNvPr>
          <p:cNvSpPr>
            <a:spLocks noGrp="1"/>
          </p:cNvSpPr>
          <p:nvPr>
            <p:ph type="title"/>
          </p:nvPr>
        </p:nvSpPr>
        <p:spPr/>
        <p:txBody>
          <a:bodyPr/>
          <a:lstStyle/>
          <a:p>
            <a:r>
              <a:rPr lang="en-IN" dirty="0"/>
              <a:t>Aperture problem </a:t>
            </a:r>
          </a:p>
        </p:txBody>
      </p:sp>
      <p:sp>
        <p:nvSpPr>
          <p:cNvPr id="4" name="Footer Placeholder 3">
            <a:extLst>
              <a:ext uri="{FF2B5EF4-FFF2-40B4-BE49-F238E27FC236}">
                <a16:creationId xmlns:a16="http://schemas.microsoft.com/office/drawing/2014/main" id="{EC5CEEB9-4650-4804-985D-8145F11082A1}"/>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3EF3AD74-E69D-43A9-B5AB-B1EA29403249}"/>
              </a:ext>
            </a:extLst>
          </p:cNvPr>
          <p:cNvSpPr>
            <a:spLocks noGrp="1"/>
          </p:cNvSpPr>
          <p:nvPr>
            <p:ph type="sldNum" sz="quarter" idx="12"/>
          </p:nvPr>
        </p:nvSpPr>
        <p:spPr/>
        <p:txBody>
          <a:bodyPr/>
          <a:lstStyle/>
          <a:p>
            <a:fld id="{06AC2BAF-6E0E-4899-AC44-A744DBDDF038}" type="slidenum">
              <a:rPr lang="en-IN" smtClean="0"/>
              <a:t>10</a:t>
            </a:fld>
            <a:endParaRPr lang="en-IN"/>
          </a:p>
        </p:txBody>
      </p:sp>
      <p:pic>
        <p:nvPicPr>
          <p:cNvPr id="6" name="Content Placeholder 5">
            <a:extLst>
              <a:ext uri="{FF2B5EF4-FFF2-40B4-BE49-F238E27FC236}">
                <a16:creationId xmlns:a16="http://schemas.microsoft.com/office/drawing/2014/main" id="{4EE28485-A039-4DC2-AE9E-CC8687C2F0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13868" y="1522810"/>
            <a:ext cx="2438400" cy="1524000"/>
          </a:xfrm>
          <a:prstGeom prst="rect">
            <a:avLst/>
          </a:prstGeom>
          <a:noFill/>
          <a:ln>
            <a:noFill/>
          </a:ln>
        </p:spPr>
      </p:pic>
      <p:sp>
        <p:nvSpPr>
          <p:cNvPr id="8" name="TextBox 7">
            <a:extLst>
              <a:ext uri="{FF2B5EF4-FFF2-40B4-BE49-F238E27FC236}">
                <a16:creationId xmlns:a16="http://schemas.microsoft.com/office/drawing/2014/main" id="{DF4A6962-AD07-459E-AF9A-A68F24129B94}"/>
              </a:ext>
            </a:extLst>
          </p:cNvPr>
          <p:cNvSpPr txBox="1"/>
          <p:nvPr/>
        </p:nvSpPr>
        <p:spPr>
          <a:xfrm>
            <a:off x="1039732" y="1522810"/>
            <a:ext cx="6097554" cy="923330"/>
          </a:xfrm>
          <a:prstGeom prst="rect">
            <a:avLst/>
          </a:prstGeom>
          <a:noFill/>
        </p:spPr>
        <p:txBody>
          <a:bodyPr wrap="square">
            <a:spAutoFit/>
          </a:bodyPr>
          <a:lstStyle/>
          <a:p>
            <a:r>
              <a:rPr lang="en-IN" dirty="0">
                <a:latin typeface="Calibri" panose="020F0502020204030204" pitchFamily="34" charset="0"/>
                <a:cs typeface="Times New Roman" panose="02020603050405020304" pitchFamily="18" charset="0"/>
              </a:rPr>
              <a:t>The gif shows the aperture problem. The movement appears to be perpendicular to the straight line, however the true movement need not be in that direction</a:t>
            </a:r>
          </a:p>
        </p:txBody>
      </p:sp>
      <p:sp>
        <p:nvSpPr>
          <p:cNvPr id="10" name="TextBox 9">
            <a:extLst>
              <a:ext uri="{FF2B5EF4-FFF2-40B4-BE49-F238E27FC236}">
                <a16:creationId xmlns:a16="http://schemas.microsoft.com/office/drawing/2014/main" id="{69D5FE14-51EC-4BEF-96F1-7F3188B4DA5F}"/>
              </a:ext>
            </a:extLst>
          </p:cNvPr>
          <p:cNvSpPr txBox="1"/>
          <p:nvPr/>
        </p:nvSpPr>
        <p:spPr>
          <a:xfrm>
            <a:off x="1039732" y="2615691"/>
            <a:ext cx="6097554" cy="1477328"/>
          </a:xfrm>
          <a:prstGeom prst="rect">
            <a:avLst/>
          </a:prstGeom>
          <a:noFill/>
        </p:spPr>
        <p:txBody>
          <a:bodyPr wrap="square">
            <a:spAutoFit/>
          </a:bodyPr>
          <a:lstStyle/>
          <a:p>
            <a:r>
              <a:rPr lang="en-IN" dirty="0">
                <a:latin typeface="Calibri" panose="020F0502020204030204" pitchFamily="34" charset="0"/>
                <a:cs typeface="Times New Roman" panose="02020603050405020304" pitchFamily="18" charset="0"/>
              </a:rPr>
              <a:t>The three images below show the feature detection with respect to two images when they have overlaid on each other. The first image represents the stable movement represented by vector u. the second image represents the aperture problem and the third one represents the texture less features</a:t>
            </a:r>
          </a:p>
        </p:txBody>
      </p:sp>
      <p:pic>
        <p:nvPicPr>
          <p:cNvPr id="11" name="Picture 10">
            <a:extLst>
              <a:ext uri="{FF2B5EF4-FFF2-40B4-BE49-F238E27FC236}">
                <a16:creationId xmlns:a16="http://schemas.microsoft.com/office/drawing/2014/main" id="{4B99410B-B42E-483B-A802-AAA67E118E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0610" y="4093019"/>
            <a:ext cx="5724525" cy="1724025"/>
          </a:xfrm>
          <a:prstGeom prst="rect">
            <a:avLst/>
          </a:prstGeom>
          <a:noFill/>
          <a:ln>
            <a:noFill/>
          </a:ln>
        </p:spPr>
      </p:pic>
    </p:spTree>
    <p:extLst>
      <p:ext uri="{BB962C8B-B14F-4D97-AF65-F5344CB8AC3E}">
        <p14:creationId xmlns:p14="http://schemas.microsoft.com/office/powerpoint/2010/main" val="125867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8B25-F6EF-4A0D-A6B1-08BFC041CD17}"/>
              </a:ext>
            </a:extLst>
          </p:cNvPr>
          <p:cNvSpPr>
            <a:spLocks noGrp="1"/>
          </p:cNvSpPr>
          <p:nvPr>
            <p:ph type="title"/>
          </p:nvPr>
        </p:nvSpPr>
        <p:spPr/>
        <p:txBody>
          <a:bodyPr/>
          <a:lstStyle/>
          <a:p>
            <a:r>
              <a:rPr lang="en-IN" dirty="0"/>
              <a:t>Feature Detection </a:t>
            </a:r>
          </a:p>
        </p:txBody>
      </p:sp>
      <p:sp>
        <p:nvSpPr>
          <p:cNvPr id="3" name="Content Placeholder 2">
            <a:extLst>
              <a:ext uri="{FF2B5EF4-FFF2-40B4-BE49-F238E27FC236}">
                <a16:creationId xmlns:a16="http://schemas.microsoft.com/office/drawing/2014/main" id="{73F23EB6-53D0-4117-90D7-9DE45E3091FD}"/>
              </a:ext>
            </a:extLst>
          </p:cNvPr>
          <p:cNvSpPr>
            <a:spLocks noGrp="1"/>
          </p:cNvSpPr>
          <p:nvPr>
            <p:ph idx="1"/>
          </p:nvPr>
        </p:nvSpPr>
        <p:spPr/>
        <p:txBody>
          <a:bodyPr/>
          <a:lstStyle/>
          <a:p>
            <a:r>
              <a:rPr lang="en-IN" sz="1800" b="0" dirty="0">
                <a:effectLst/>
                <a:latin typeface="Calibri" panose="020F0502020204030204" pitchFamily="34" charset="0"/>
                <a:ea typeface="Calibri" panose="020F0502020204030204" pitchFamily="34" charset="0"/>
                <a:cs typeface="Times New Roman" panose="02020603050405020304" pitchFamily="18" charset="0"/>
              </a:rPr>
              <a:t>The simplest </a:t>
            </a:r>
            <a:r>
              <a:rPr lang="en-IN" sz="1800" dirty="0">
                <a:effectLst/>
                <a:latin typeface="Calibri" panose="020F0502020204030204" pitchFamily="34" charset="0"/>
                <a:ea typeface="Calibri" panose="020F0502020204030204" pitchFamily="34" charset="0"/>
                <a:cs typeface="Times New Roman" panose="02020603050405020304" pitchFamily="18" charset="0"/>
              </a:rPr>
              <a:t>matching criteria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is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weighted sum of squared differences </a:t>
            </a:r>
          </a:p>
          <a:p>
            <a:endParaRPr lang="en-IN" b="0" dirty="0"/>
          </a:p>
          <a:p>
            <a:endParaRPr lang="en-IN" b="0" dirty="0"/>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Where </a:t>
            </a:r>
            <a:r>
              <a:rPr lang="en-IN" sz="1800" dirty="0">
                <a:effectLst/>
                <a:latin typeface="Calibri" panose="020F0502020204030204" pitchFamily="34" charset="0"/>
                <a:ea typeface="Calibri" panose="020F0502020204030204" pitchFamily="34" charset="0"/>
                <a:cs typeface="Times New Roman" panose="02020603050405020304" pitchFamily="18" charset="0"/>
              </a:rPr>
              <a:t>w(x</a:t>
            </a:r>
            <a:r>
              <a:rPr lang="en-IN" sz="1800" baseline="-25000" dirty="0">
                <a:effectLst/>
                <a:latin typeface="Calibri" panose="020F0502020204030204" pitchFamily="34" charset="0"/>
                <a:ea typeface="Calibri" panose="020F0502020204030204" pitchFamily="34" charset="0"/>
                <a:cs typeface="Times New Roman" panose="02020603050405020304" pitchFamily="18" charset="0"/>
              </a:rPr>
              <a:t>i</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the weighting function</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I</a:t>
            </a:r>
            <a:r>
              <a:rPr lang="en-IN" sz="1800" baseline="-250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dirty="0">
                <a:effectLst/>
                <a:latin typeface="Calibri" panose="020F0502020204030204" pitchFamily="34" charset="0"/>
                <a:ea typeface="Calibri" panose="020F0502020204030204" pitchFamily="34" charset="0"/>
                <a:cs typeface="Times New Roman" panose="02020603050405020304" pitchFamily="18" charset="0"/>
              </a:rPr>
              <a:t>and I­</a:t>
            </a:r>
            <a:r>
              <a:rPr lang="en-IN" sz="1800" baseline="-25000" dirty="0">
                <a:effectLst/>
                <a:latin typeface="Calibri" panose="020F0502020204030204" pitchFamily="34" charset="0"/>
                <a:ea typeface="Calibri" panose="020F0502020204030204" pitchFamily="34" charset="0"/>
                <a:cs typeface="Times New Roman" panose="02020603050405020304" pitchFamily="18" charset="0"/>
              </a:rPr>
              <a:t>0 </a:t>
            </a:r>
            <a:r>
              <a:rPr lang="en-IN" sz="1800" dirty="0">
                <a:effectLst/>
                <a:latin typeface="Calibri" panose="020F0502020204030204" pitchFamily="34" charset="0"/>
                <a:ea typeface="Calibri" panose="020F0502020204030204" pitchFamily="34" charset="0"/>
                <a:cs typeface="Times New Roman" panose="02020603050405020304" pitchFamily="18" charset="0"/>
              </a:rPr>
              <a:t>represent the two images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u=(</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u,v</a:t>
            </a:r>
            <a:r>
              <a:rPr lang="en-IN" sz="1800" dirty="0">
                <a:effectLst/>
                <a:latin typeface="Calibri" panose="020F0502020204030204" pitchFamily="34" charset="0"/>
                <a:ea typeface="Calibri" panose="020F0502020204030204" pitchFamily="34" charset="0"/>
                <a:cs typeface="Times New Roman" panose="02020603050405020304" pitchFamily="18" charset="0"/>
              </a:rPr>
              <a:t>) displacement vector</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It is not known which other locations of the image will be matched so this metric can be computed stable  with respect to small variations in position </a:t>
            </a:r>
            <a:r>
              <a:rPr lang="en-IN" sz="1800" b="0" dirty="0" err="1">
                <a:effectLst/>
                <a:latin typeface="Times New Roman" panose="02020603050405020304" pitchFamily="18" charset="0"/>
                <a:ea typeface="Calibri" panose="020F0502020204030204" pitchFamily="34" charset="0"/>
                <a:cs typeface="Times New Roman" panose="02020603050405020304" pitchFamily="18" charset="0"/>
              </a:rPr>
              <a:t>Δ</a:t>
            </a:r>
            <a:r>
              <a:rPr lang="en-IN" sz="1800" b="0" dirty="0" err="1">
                <a:effectLst/>
                <a:latin typeface="Calibri" panose="020F0502020204030204" pitchFamily="34" charset="0"/>
                <a:ea typeface="Calibri" panose="020F0502020204030204" pitchFamily="34" charset="0"/>
                <a:cs typeface="Times New Roman" panose="02020603050405020304" pitchFamily="18" charset="0"/>
              </a:rPr>
              <a:t>u</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by comparing it with itself.</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
        <p:nvSpPr>
          <p:cNvPr id="4" name="Footer Placeholder 3">
            <a:extLst>
              <a:ext uri="{FF2B5EF4-FFF2-40B4-BE49-F238E27FC236}">
                <a16:creationId xmlns:a16="http://schemas.microsoft.com/office/drawing/2014/main" id="{7AD03702-6B62-48A5-B039-B7EAE3B0D0EC}"/>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E12892CC-EF14-4C50-AD9F-5FCB88EC2EB8}"/>
              </a:ext>
            </a:extLst>
          </p:cNvPr>
          <p:cNvSpPr>
            <a:spLocks noGrp="1"/>
          </p:cNvSpPr>
          <p:nvPr>
            <p:ph type="sldNum" sz="quarter" idx="12"/>
          </p:nvPr>
        </p:nvSpPr>
        <p:spPr/>
        <p:txBody>
          <a:bodyPr/>
          <a:lstStyle/>
          <a:p>
            <a:fld id="{06AC2BAF-6E0E-4899-AC44-A744DBDDF038}" type="slidenum">
              <a:rPr lang="en-IN" smtClean="0"/>
              <a:t>11</a:t>
            </a:fld>
            <a:endParaRPr lang="en-IN"/>
          </a:p>
        </p:txBody>
      </p:sp>
      <p:pic>
        <p:nvPicPr>
          <p:cNvPr id="9" name="Picture 8">
            <a:extLst>
              <a:ext uri="{FF2B5EF4-FFF2-40B4-BE49-F238E27FC236}">
                <a16:creationId xmlns:a16="http://schemas.microsoft.com/office/drawing/2014/main" id="{298F4BAA-4260-4E5E-84C4-959D563B25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2891" y="1920357"/>
            <a:ext cx="3724275" cy="628650"/>
          </a:xfrm>
          <a:prstGeom prst="rect">
            <a:avLst/>
          </a:prstGeom>
          <a:noFill/>
          <a:ln>
            <a:noFill/>
          </a:ln>
        </p:spPr>
      </p:pic>
    </p:spTree>
    <p:extLst>
      <p:ext uri="{BB962C8B-B14F-4D97-AF65-F5344CB8AC3E}">
        <p14:creationId xmlns:p14="http://schemas.microsoft.com/office/powerpoint/2010/main" val="142416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87D3-3300-47FD-B85B-AF6DD1BC6783}"/>
              </a:ext>
            </a:extLst>
          </p:cNvPr>
          <p:cNvSpPr>
            <a:spLocks noGrp="1"/>
          </p:cNvSpPr>
          <p:nvPr>
            <p:ph type="title"/>
          </p:nvPr>
        </p:nvSpPr>
        <p:spPr/>
        <p:txBody>
          <a:bodyPr/>
          <a:lstStyle/>
          <a:p>
            <a:r>
              <a:rPr lang="en-IN" dirty="0"/>
              <a:t>Feature Detection </a:t>
            </a:r>
          </a:p>
        </p:txBody>
      </p:sp>
      <p:sp>
        <p:nvSpPr>
          <p:cNvPr id="3" name="Content Placeholder 2">
            <a:extLst>
              <a:ext uri="{FF2B5EF4-FFF2-40B4-BE49-F238E27FC236}">
                <a16:creationId xmlns:a16="http://schemas.microsoft.com/office/drawing/2014/main" id="{EC24A471-9456-4857-AEAD-54BED6FDB70D}"/>
              </a:ext>
            </a:extLst>
          </p:cNvPr>
          <p:cNvSpPr>
            <a:spLocks noGrp="1"/>
          </p:cNvSpPr>
          <p:nvPr>
            <p:ph idx="1"/>
          </p:nvPr>
        </p:nvSpPr>
        <p:spPr>
          <a:xfrm>
            <a:off x="609600" y="1371601"/>
            <a:ext cx="5884506" cy="4754564"/>
          </a:xfrm>
        </p:spPr>
        <p:txBody>
          <a:bodyPr/>
          <a:lstStyle/>
          <a:p>
            <a:r>
              <a:rPr lang="en-IN" sz="1800" b="0" dirty="0">
                <a:latin typeface="Calibri" panose="020F0502020204030204" pitchFamily="34" charset="0"/>
                <a:cs typeface="Times New Roman" panose="02020603050405020304" pitchFamily="18" charset="0"/>
              </a:rPr>
              <a:t>For example in the image below three points, one on the flower bed , one on the roof and one on the cloud is selected. The corresponding definition of the autocorrelation and its evaluation is as listed</a:t>
            </a:r>
          </a:p>
          <a:p>
            <a:r>
              <a:rPr lang="en-IN" sz="1800" b="0" dirty="0">
                <a:latin typeface="Calibri" panose="020F0502020204030204" pitchFamily="34" charset="0"/>
                <a:cs typeface="Times New Roman" panose="02020603050405020304" pitchFamily="18" charset="0"/>
              </a:rPr>
              <a:t>The grayscale images of the three points are shown along with the surface plots </a:t>
            </a:r>
          </a:p>
          <a:p>
            <a:r>
              <a:rPr lang="en-IN" sz="1800" b="0" dirty="0">
                <a:latin typeface="Calibri" panose="020F0502020204030204" pitchFamily="34" charset="0"/>
                <a:cs typeface="Times New Roman" panose="02020603050405020304" pitchFamily="18" charset="0"/>
              </a:rPr>
              <a:t>The autocorrelation function can be written as </a:t>
            </a:r>
          </a:p>
          <a:p>
            <a:endParaRPr lang="en-IN" sz="1800" b="0" dirty="0">
              <a:latin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9F98A87-A5D1-4D56-AFE7-843BE0EF6A29}"/>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C157A34E-AE16-4DBD-BA89-6E5262776C06}"/>
              </a:ext>
            </a:extLst>
          </p:cNvPr>
          <p:cNvSpPr>
            <a:spLocks noGrp="1"/>
          </p:cNvSpPr>
          <p:nvPr>
            <p:ph type="sldNum" sz="quarter" idx="12"/>
          </p:nvPr>
        </p:nvSpPr>
        <p:spPr/>
        <p:txBody>
          <a:bodyPr/>
          <a:lstStyle/>
          <a:p>
            <a:fld id="{06AC2BAF-6E0E-4899-AC44-A744DBDDF038}" type="slidenum">
              <a:rPr lang="en-IN" smtClean="0"/>
              <a:t>12</a:t>
            </a:fld>
            <a:endParaRPr lang="en-IN"/>
          </a:p>
        </p:txBody>
      </p:sp>
      <p:pic>
        <p:nvPicPr>
          <p:cNvPr id="6" name="Picture 5">
            <a:extLst>
              <a:ext uri="{FF2B5EF4-FFF2-40B4-BE49-F238E27FC236}">
                <a16:creationId xmlns:a16="http://schemas.microsoft.com/office/drawing/2014/main" id="{C046BA64-5D25-4351-A3EF-D4FF7B3BE0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6284" y="1318522"/>
            <a:ext cx="3495040" cy="2619375"/>
          </a:xfrm>
          <a:prstGeom prst="rect">
            <a:avLst/>
          </a:prstGeom>
          <a:noFill/>
          <a:ln>
            <a:noFill/>
          </a:ln>
        </p:spPr>
      </p:pic>
      <p:pic>
        <p:nvPicPr>
          <p:cNvPr id="7" name="Picture 6">
            <a:extLst>
              <a:ext uri="{FF2B5EF4-FFF2-40B4-BE49-F238E27FC236}">
                <a16:creationId xmlns:a16="http://schemas.microsoft.com/office/drawing/2014/main" id="{1C3642ED-AD2D-4076-89C5-A5F8B315EE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5079" y="3937897"/>
            <a:ext cx="1919605" cy="1438275"/>
          </a:xfrm>
          <a:prstGeom prst="rect">
            <a:avLst/>
          </a:prstGeom>
          <a:noFill/>
          <a:ln>
            <a:noFill/>
          </a:ln>
        </p:spPr>
      </p:pic>
      <p:pic>
        <p:nvPicPr>
          <p:cNvPr id="8" name="Picture 7">
            <a:extLst>
              <a:ext uri="{FF2B5EF4-FFF2-40B4-BE49-F238E27FC236}">
                <a16:creationId xmlns:a16="http://schemas.microsoft.com/office/drawing/2014/main" id="{32EC2FF3-84A7-40C9-B1DE-65614027B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59599" y="3942342"/>
            <a:ext cx="1914525" cy="1433830"/>
          </a:xfrm>
          <a:prstGeom prst="rect">
            <a:avLst/>
          </a:prstGeom>
          <a:noFill/>
          <a:ln>
            <a:noFill/>
          </a:ln>
        </p:spPr>
      </p:pic>
      <p:pic>
        <p:nvPicPr>
          <p:cNvPr id="9" name="Picture 8">
            <a:extLst>
              <a:ext uri="{FF2B5EF4-FFF2-40B4-BE49-F238E27FC236}">
                <a16:creationId xmlns:a16="http://schemas.microsoft.com/office/drawing/2014/main" id="{DDB23A89-4EEF-410C-9E9F-26EE21E727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74127" y="3936217"/>
            <a:ext cx="1943100" cy="1455420"/>
          </a:xfrm>
          <a:prstGeom prst="rect">
            <a:avLst/>
          </a:prstGeom>
          <a:noFill/>
          <a:ln>
            <a:noFill/>
          </a:ln>
        </p:spPr>
      </p:pic>
      <p:pic>
        <p:nvPicPr>
          <p:cNvPr id="10" name="Picture 9">
            <a:extLst>
              <a:ext uri="{FF2B5EF4-FFF2-40B4-BE49-F238E27FC236}">
                <a16:creationId xmlns:a16="http://schemas.microsoft.com/office/drawing/2014/main" id="{5F5BAE95-BF74-4500-BF83-496407783F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44646" y="5064066"/>
            <a:ext cx="1805305" cy="1352550"/>
          </a:xfrm>
          <a:prstGeom prst="rect">
            <a:avLst/>
          </a:prstGeom>
          <a:noFill/>
          <a:ln>
            <a:noFill/>
          </a:ln>
        </p:spPr>
      </p:pic>
      <p:pic>
        <p:nvPicPr>
          <p:cNvPr id="11" name="Picture 10">
            <a:extLst>
              <a:ext uri="{FF2B5EF4-FFF2-40B4-BE49-F238E27FC236}">
                <a16:creationId xmlns:a16="http://schemas.microsoft.com/office/drawing/2014/main" id="{22F3B69C-5C53-481B-88A8-6BEF8A85E41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73023" y="5045016"/>
            <a:ext cx="1830705" cy="1371600"/>
          </a:xfrm>
          <a:prstGeom prst="rect">
            <a:avLst/>
          </a:prstGeom>
          <a:noFill/>
          <a:ln>
            <a:noFill/>
          </a:ln>
        </p:spPr>
      </p:pic>
      <p:pic>
        <p:nvPicPr>
          <p:cNvPr id="12" name="Picture 11">
            <a:extLst>
              <a:ext uri="{FF2B5EF4-FFF2-40B4-BE49-F238E27FC236}">
                <a16:creationId xmlns:a16="http://schemas.microsoft.com/office/drawing/2014/main" id="{3B93D208-6E21-4FB3-87A6-60C710EB8E5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317153" y="5174556"/>
            <a:ext cx="1485900" cy="1112520"/>
          </a:xfrm>
          <a:prstGeom prst="rect">
            <a:avLst/>
          </a:prstGeom>
          <a:noFill/>
          <a:ln>
            <a:noFill/>
          </a:ln>
        </p:spPr>
      </p:pic>
      <p:pic>
        <p:nvPicPr>
          <p:cNvPr id="13" name="Picture 12">
            <a:extLst>
              <a:ext uri="{FF2B5EF4-FFF2-40B4-BE49-F238E27FC236}">
                <a16:creationId xmlns:a16="http://schemas.microsoft.com/office/drawing/2014/main" id="{9D831924-2E37-44F4-A812-1C8F74473A8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37803" y="3834104"/>
            <a:ext cx="3695700" cy="533400"/>
          </a:xfrm>
          <a:prstGeom prst="rect">
            <a:avLst/>
          </a:prstGeom>
          <a:noFill/>
          <a:ln>
            <a:noFill/>
          </a:ln>
        </p:spPr>
      </p:pic>
      <p:pic>
        <p:nvPicPr>
          <p:cNvPr id="14" name="Picture 13">
            <a:extLst>
              <a:ext uri="{FF2B5EF4-FFF2-40B4-BE49-F238E27FC236}">
                <a16:creationId xmlns:a16="http://schemas.microsoft.com/office/drawing/2014/main" id="{DB27019A-3908-4E16-AA9D-CDAC6191DB0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52028" y="4334671"/>
            <a:ext cx="4667250" cy="2038350"/>
          </a:xfrm>
          <a:prstGeom prst="rect">
            <a:avLst/>
          </a:prstGeom>
          <a:noFill/>
          <a:ln>
            <a:noFill/>
          </a:ln>
        </p:spPr>
      </p:pic>
      <p:pic>
        <p:nvPicPr>
          <p:cNvPr id="15" name="Picture 14">
            <a:extLst>
              <a:ext uri="{FF2B5EF4-FFF2-40B4-BE49-F238E27FC236}">
                <a16:creationId xmlns:a16="http://schemas.microsoft.com/office/drawing/2014/main" id="{1C093435-4917-44CD-947E-802660936130}"/>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944689" y="6108546"/>
            <a:ext cx="2447925" cy="676275"/>
          </a:xfrm>
          <a:prstGeom prst="rect">
            <a:avLst/>
          </a:prstGeom>
          <a:noFill/>
          <a:ln>
            <a:noFill/>
          </a:ln>
        </p:spPr>
      </p:pic>
      <p:pic>
        <p:nvPicPr>
          <p:cNvPr id="16" name="Picture 15">
            <a:extLst>
              <a:ext uri="{FF2B5EF4-FFF2-40B4-BE49-F238E27FC236}">
                <a16:creationId xmlns:a16="http://schemas.microsoft.com/office/drawing/2014/main" id="{FE343F18-8082-4C76-86D0-4834BD75541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679259" y="6095630"/>
            <a:ext cx="2114550" cy="790575"/>
          </a:xfrm>
          <a:prstGeom prst="rect">
            <a:avLst/>
          </a:prstGeom>
          <a:noFill/>
          <a:ln>
            <a:noFill/>
          </a:ln>
        </p:spPr>
      </p:pic>
    </p:spTree>
    <p:extLst>
      <p:ext uri="{BB962C8B-B14F-4D97-AF65-F5344CB8AC3E}">
        <p14:creationId xmlns:p14="http://schemas.microsoft.com/office/powerpoint/2010/main" val="331199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pPr eaLnBrk="1" hangingPunct="1"/>
            <a:r>
              <a:rPr lang="en-US" altLang="en-US"/>
              <a:t>Many Existing Detectors Available</a:t>
            </a:r>
            <a:endParaRPr lang="de-CH" altLang="en-US"/>
          </a:p>
        </p:txBody>
      </p:sp>
      <p:sp>
        <p:nvSpPr>
          <p:cNvPr id="28677" name="Footer Placeholder 4"/>
          <p:cNvSpPr>
            <a:spLocks noGrp="1"/>
          </p:cNvSpPr>
          <p:nvPr>
            <p:ph type="ftr" sz="quarter" idx="11"/>
          </p:nvPr>
        </p:nvSpPr>
        <p:spPr/>
        <p:txBody>
          <a:bodyPr/>
          <a:lstStyle/>
          <a:p>
            <a:pPr>
              <a:defRPr/>
            </a:pPr>
            <a:r>
              <a:rPr lang="de-DE"/>
              <a:t>K. Grauman, B. Leibe</a:t>
            </a:r>
          </a:p>
        </p:txBody>
      </p:sp>
      <p:sp>
        <p:nvSpPr>
          <p:cNvPr id="8" name="Content Placeholder 2"/>
          <p:cNvSpPr>
            <a:spLocks noGrp="1"/>
          </p:cNvSpPr>
          <p:nvPr>
            <p:ph idx="1"/>
          </p:nvPr>
        </p:nvSpPr>
        <p:spPr>
          <a:xfrm>
            <a:off x="1981200" y="1219200"/>
            <a:ext cx="8686800" cy="4495800"/>
          </a:xfrm>
        </p:spPr>
        <p:txBody>
          <a:bodyPr>
            <a:normAutofit/>
          </a:bodyPr>
          <a:lstStyle/>
          <a:p>
            <a:pPr marL="0" indent="0">
              <a:spcBef>
                <a:spcPts val="0"/>
              </a:spcBef>
              <a:spcAft>
                <a:spcPts val="0"/>
              </a:spcAft>
              <a:buNone/>
              <a:defRPr/>
            </a:pPr>
            <a:endParaRPr lang="en-US" kern="0" dirty="0">
              <a:solidFill>
                <a:srgbClr val="000099"/>
              </a:solidFill>
            </a:endParaRPr>
          </a:p>
          <a:p>
            <a:pPr marL="0" indent="0">
              <a:spcBef>
                <a:spcPts val="0"/>
              </a:spcBef>
              <a:spcAft>
                <a:spcPts val="0"/>
              </a:spcAft>
              <a:buNone/>
              <a:defRPr/>
            </a:pPr>
            <a:r>
              <a:rPr lang="en-US" kern="0" dirty="0">
                <a:solidFill>
                  <a:srgbClr val="000099"/>
                </a:solidFill>
              </a:rPr>
              <a:t>Hessian &amp; Harris	</a:t>
            </a:r>
            <a:r>
              <a:rPr lang="en-US" sz="2800" kern="0" dirty="0">
                <a:solidFill>
                  <a:sysClr val="windowText" lastClr="000000"/>
                </a:solidFill>
              </a:rPr>
              <a:t>[Beaudet ‘78], [Harris ‘88]</a:t>
            </a:r>
            <a:endParaRPr lang="en-US" kern="0" dirty="0">
              <a:solidFill>
                <a:sysClr val="windowText" lastClr="000000"/>
              </a:solidFill>
            </a:endParaRPr>
          </a:p>
          <a:p>
            <a:pPr marL="0" indent="0">
              <a:spcBef>
                <a:spcPts val="0"/>
              </a:spcBef>
              <a:spcAft>
                <a:spcPts val="0"/>
              </a:spcAft>
              <a:buNone/>
              <a:defRPr/>
            </a:pPr>
            <a:r>
              <a:rPr lang="en-US" kern="0" dirty="0" err="1"/>
              <a:t>Laplacian</a:t>
            </a:r>
            <a:r>
              <a:rPr lang="en-US" kern="0" dirty="0"/>
              <a:t>, </a:t>
            </a:r>
            <a:r>
              <a:rPr lang="en-US" kern="0" dirty="0" err="1"/>
              <a:t>DoG</a:t>
            </a:r>
            <a:r>
              <a:rPr lang="en-US" kern="0" dirty="0"/>
              <a:t> 		</a:t>
            </a:r>
            <a:r>
              <a:rPr lang="en-US" sz="2800" kern="0" dirty="0"/>
              <a:t>[</a:t>
            </a:r>
            <a:r>
              <a:rPr lang="en-US" sz="2800" kern="0" dirty="0" err="1"/>
              <a:t>Lindeberg</a:t>
            </a:r>
            <a:r>
              <a:rPr lang="en-US" sz="2800" kern="0" dirty="0"/>
              <a:t> ‘98], [Lowe 1999]</a:t>
            </a:r>
            <a:endParaRPr lang="en-US" kern="0" dirty="0"/>
          </a:p>
          <a:p>
            <a:pPr marL="0" indent="0">
              <a:spcBef>
                <a:spcPts val="0"/>
              </a:spcBef>
              <a:spcAft>
                <a:spcPts val="0"/>
              </a:spcAft>
              <a:buNone/>
              <a:defRPr/>
            </a:pPr>
            <a:r>
              <a:rPr lang="en-US" kern="0" dirty="0"/>
              <a:t>Harris-/Hessian-Laplace  </a:t>
            </a:r>
            <a:r>
              <a:rPr lang="en-US" sz="2800" kern="0" dirty="0">
                <a:solidFill>
                  <a:sysClr val="windowText" lastClr="000000"/>
                </a:solidFill>
              </a:rPr>
              <a:t>[</a:t>
            </a:r>
            <a:r>
              <a:rPr lang="en-US" sz="2800" kern="0" dirty="0" err="1">
                <a:solidFill>
                  <a:sysClr val="windowText" lastClr="000000"/>
                </a:solidFill>
              </a:rPr>
              <a:t>Mikolajczyk</a:t>
            </a:r>
            <a:r>
              <a:rPr lang="en-US" sz="2800" kern="0" dirty="0">
                <a:solidFill>
                  <a:sysClr val="windowText" lastClr="000000"/>
                </a:solidFill>
              </a:rPr>
              <a:t> &amp; Schmid ‘01]</a:t>
            </a:r>
            <a:endParaRPr lang="en-US" kern="0" dirty="0">
              <a:solidFill>
                <a:sysClr val="windowText" lastClr="000000"/>
              </a:solidFill>
            </a:endParaRPr>
          </a:p>
          <a:p>
            <a:pPr marL="0" indent="0">
              <a:spcBef>
                <a:spcPts val="0"/>
              </a:spcBef>
              <a:spcAft>
                <a:spcPts val="0"/>
              </a:spcAft>
              <a:buNone/>
              <a:defRPr/>
            </a:pPr>
            <a:r>
              <a:rPr lang="en-US" kern="0" dirty="0">
                <a:solidFill>
                  <a:sysClr val="windowText" lastClr="000000"/>
                </a:solidFill>
              </a:rPr>
              <a:t>Harris-/Hessian-Affine	</a:t>
            </a:r>
            <a:r>
              <a:rPr lang="en-US" sz="2800" kern="0" dirty="0">
                <a:solidFill>
                  <a:sysClr val="windowText" lastClr="000000"/>
                </a:solidFill>
              </a:rPr>
              <a:t>[</a:t>
            </a:r>
            <a:r>
              <a:rPr lang="en-US" sz="2800" kern="0" dirty="0" err="1">
                <a:solidFill>
                  <a:sysClr val="windowText" lastClr="000000"/>
                </a:solidFill>
              </a:rPr>
              <a:t>Mikolajczyk</a:t>
            </a:r>
            <a:r>
              <a:rPr lang="en-US" sz="2800" kern="0" dirty="0">
                <a:solidFill>
                  <a:sysClr val="windowText" lastClr="000000"/>
                </a:solidFill>
              </a:rPr>
              <a:t> &amp; </a:t>
            </a:r>
            <a:r>
              <a:rPr lang="en-US" sz="2800" kern="0" dirty="0" err="1">
                <a:solidFill>
                  <a:sysClr val="windowText" lastClr="000000"/>
                </a:solidFill>
              </a:rPr>
              <a:t>Schmid</a:t>
            </a:r>
            <a:r>
              <a:rPr lang="en-US" sz="2800" kern="0" dirty="0">
                <a:solidFill>
                  <a:sysClr val="windowText" lastClr="000000"/>
                </a:solidFill>
              </a:rPr>
              <a:t> ‘04]</a:t>
            </a:r>
            <a:endParaRPr lang="en-US" kern="0" dirty="0">
              <a:solidFill>
                <a:sysClr val="windowText" lastClr="000000"/>
              </a:solidFill>
            </a:endParaRPr>
          </a:p>
          <a:p>
            <a:pPr marL="0" indent="0">
              <a:spcBef>
                <a:spcPts val="0"/>
              </a:spcBef>
              <a:spcAft>
                <a:spcPts val="0"/>
              </a:spcAft>
              <a:buNone/>
              <a:defRPr/>
            </a:pPr>
            <a:r>
              <a:rPr lang="en-US" kern="0" dirty="0">
                <a:solidFill>
                  <a:sysClr val="windowText" lastClr="000000"/>
                </a:solidFill>
              </a:rPr>
              <a:t>EBR and IBR	 	</a:t>
            </a:r>
            <a:r>
              <a:rPr lang="en-US" sz="2800" kern="0" dirty="0">
                <a:solidFill>
                  <a:sysClr val="windowText" lastClr="000000"/>
                </a:solidFill>
              </a:rPr>
              <a:t>[Tuytelaars &amp; Van Gool ‘04]</a:t>
            </a:r>
            <a:r>
              <a:rPr lang="en-US" kern="0" dirty="0">
                <a:solidFill>
                  <a:sysClr val="windowText" lastClr="000000"/>
                </a:solidFill>
              </a:rPr>
              <a:t> </a:t>
            </a:r>
          </a:p>
          <a:p>
            <a:pPr marL="0" indent="0">
              <a:spcBef>
                <a:spcPts val="0"/>
              </a:spcBef>
              <a:spcAft>
                <a:spcPts val="0"/>
              </a:spcAft>
              <a:buNone/>
              <a:defRPr/>
            </a:pPr>
            <a:r>
              <a:rPr lang="en-US" kern="0" dirty="0">
                <a:solidFill>
                  <a:srgbClr val="000099"/>
                </a:solidFill>
              </a:rPr>
              <a:t>MSER</a:t>
            </a:r>
            <a:r>
              <a:rPr lang="en-US" kern="0" dirty="0">
                <a:solidFill>
                  <a:sysClr val="windowText" lastClr="000000"/>
                </a:solidFill>
              </a:rPr>
              <a:t>			</a:t>
            </a:r>
            <a:r>
              <a:rPr lang="en-US" sz="2800" kern="0" dirty="0">
                <a:solidFill>
                  <a:sysClr val="windowText" lastClr="000000"/>
                </a:solidFill>
              </a:rPr>
              <a:t>[</a:t>
            </a:r>
            <a:r>
              <a:rPr lang="en-US" sz="2800" kern="0" dirty="0" err="1">
                <a:solidFill>
                  <a:sysClr val="windowText" lastClr="000000"/>
                </a:solidFill>
              </a:rPr>
              <a:t>Matas</a:t>
            </a:r>
            <a:r>
              <a:rPr lang="en-US" sz="2800" kern="0" dirty="0">
                <a:solidFill>
                  <a:sysClr val="windowText" lastClr="000000"/>
                </a:solidFill>
              </a:rPr>
              <a:t> ‘02]</a:t>
            </a:r>
            <a:endParaRPr lang="en-US" kern="0" dirty="0">
              <a:solidFill>
                <a:sysClr val="windowText" lastClr="000000"/>
              </a:solidFill>
            </a:endParaRPr>
          </a:p>
          <a:p>
            <a:pPr marL="0" indent="0">
              <a:spcBef>
                <a:spcPts val="0"/>
              </a:spcBef>
              <a:spcAft>
                <a:spcPts val="0"/>
              </a:spcAft>
              <a:buNone/>
              <a:defRPr/>
            </a:pPr>
            <a:r>
              <a:rPr lang="en-US" kern="0" dirty="0">
                <a:solidFill>
                  <a:sysClr val="windowText" lastClr="000000"/>
                </a:solidFill>
              </a:rPr>
              <a:t>Salient Regions		</a:t>
            </a:r>
            <a:r>
              <a:rPr lang="en-US" sz="2800" kern="0" dirty="0">
                <a:solidFill>
                  <a:sysClr val="windowText" lastClr="000000"/>
                </a:solidFill>
              </a:rPr>
              <a:t>[</a:t>
            </a:r>
            <a:r>
              <a:rPr lang="en-US" sz="2800" kern="0" dirty="0" err="1">
                <a:solidFill>
                  <a:sysClr val="windowText" lastClr="000000"/>
                </a:solidFill>
              </a:rPr>
              <a:t>Kadir</a:t>
            </a:r>
            <a:r>
              <a:rPr lang="en-US" sz="2800" kern="0" dirty="0">
                <a:solidFill>
                  <a:sysClr val="windowText" lastClr="000000"/>
                </a:solidFill>
              </a:rPr>
              <a:t> &amp; Brady ‘01] </a:t>
            </a:r>
            <a:endParaRPr lang="en-US" kern="0" dirty="0">
              <a:solidFill>
                <a:sysClr val="windowText" lastClr="000000"/>
              </a:solidFill>
            </a:endParaRPr>
          </a:p>
          <a:p>
            <a:pPr marL="0" indent="0">
              <a:spcBef>
                <a:spcPts val="0"/>
              </a:spcBef>
              <a:spcAft>
                <a:spcPts val="0"/>
              </a:spcAft>
              <a:buNone/>
              <a:defRPr/>
            </a:pPr>
            <a:r>
              <a:rPr lang="en-US" kern="0" dirty="0">
                <a:solidFill>
                  <a:sysClr val="windowText" lastClr="000000"/>
                </a:solidFill>
              </a:rPr>
              <a:t>Others…</a:t>
            </a:r>
          </a:p>
          <a:p>
            <a:pPr marL="0" indent="0">
              <a:spcBef>
                <a:spcPts val="0"/>
              </a:spcBef>
              <a:spcAft>
                <a:spcPts val="0"/>
              </a:spcAft>
              <a:buNone/>
              <a:defRPr/>
            </a:pPr>
            <a:endParaRPr lang="de-CH" kern="0" dirty="0">
              <a:solidFill>
                <a:sysClr val="windowText" lastClr="000000"/>
              </a:solidFill>
            </a:endParaRPr>
          </a:p>
        </p:txBody>
      </p:sp>
    </p:spTree>
    <p:extLst>
      <p:ext uri="{BB962C8B-B14F-4D97-AF65-F5344CB8AC3E}">
        <p14:creationId xmlns:p14="http://schemas.microsoft.com/office/powerpoint/2010/main" val="2646761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209800" y="228600"/>
            <a:ext cx="7772400" cy="533400"/>
          </a:xfrm>
        </p:spPr>
        <p:txBody>
          <a:bodyPr>
            <a:normAutofit fontScale="90000"/>
          </a:bodyPr>
          <a:lstStyle/>
          <a:p>
            <a:r>
              <a:rPr lang="en-US" altLang="en-US" sz="3000"/>
              <a:t>Corner Detection: Basic Idea</a:t>
            </a:r>
            <a:endParaRPr lang="ru-RU" altLang="en-US" sz="3000"/>
          </a:p>
        </p:txBody>
      </p:sp>
      <p:sp>
        <p:nvSpPr>
          <p:cNvPr id="165891" name="Rectangle 3"/>
          <p:cNvSpPr>
            <a:spLocks noGrp="1" noChangeArrowheads="1"/>
          </p:cNvSpPr>
          <p:nvPr>
            <p:ph type="body" idx="1"/>
          </p:nvPr>
        </p:nvSpPr>
        <p:spPr>
          <a:xfrm>
            <a:off x="2209800" y="990600"/>
            <a:ext cx="7467600" cy="1828800"/>
          </a:xfrm>
        </p:spPr>
        <p:txBody>
          <a:bodyPr>
            <a:normAutofit/>
          </a:bodyPr>
          <a:lstStyle/>
          <a:p>
            <a:pPr>
              <a:lnSpc>
                <a:spcPct val="90000"/>
              </a:lnSpc>
              <a:buFontTx/>
              <a:buChar char="•"/>
            </a:pPr>
            <a:r>
              <a:rPr lang="en-US" altLang="en-US"/>
              <a:t>We should easily recognize the point by looking through a small window</a:t>
            </a:r>
          </a:p>
          <a:p>
            <a:pPr>
              <a:lnSpc>
                <a:spcPct val="90000"/>
              </a:lnSpc>
              <a:buFontTx/>
              <a:buChar char="•"/>
            </a:pPr>
            <a:r>
              <a:rPr lang="en-US" altLang="en-US"/>
              <a:t>Shifting a window in </a:t>
            </a:r>
            <a:r>
              <a:rPr lang="en-US" altLang="en-US" i="1"/>
              <a:t>any</a:t>
            </a:r>
            <a:r>
              <a:rPr lang="en-US" altLang="en-US"/>
              <a:t> </a:t>
            </a:r>
            <a:r>
              <a:rPr lang="en-US" altLang="en-US" i="1"/>
              <a:t>direction</a:t>
            </a:r>
            <a:r>
              <a:rPr lang="en-US" altLang="en-US"/>
              <a:t> should give </a:t>
            </a:r>
            <a:r>
              <a:rPr lang="en-US" altLang="en-US" i="1"/>
              <a:t>a large change</a:t>
            </a:r>
            <a:r>
              <a:rPr lang="en-US" altLang="en-US"/>
              <a:t> in intensity</a:t>
            </a:r>
            <a:endParaRPr lang="ru-RU" altLang="en-US"/>
          </a:p>
        </p:txBody>
      </p:sp>
      <p:grpSp>
        <p:nvGrpSpPr>
          <p:cNvPr id="2" name="Group 29"/>
          <p:cNvGrpSpPr>
            <a:grpSpLocks/>
          </p:cNvGrpSpPr>
          <p:nvPr/>
        </p:nvGrpSpPr>
        <p:grpSpPr bwMode="auto">
          <a:xfrm>
            <a:off x="4953000" y="2895600"/>
            <a:ext cx="2438400" cy="3887788"/>
            <a:chOff x="2160" y="1824"/>
            <a:chExt cx="1536" cy="2449"/>
          </a:xfrm>
        </p:grpSpPr>
        <p:pic>
          <p:nvPicPr>
            <p:cNvPr id="165910" name="Picture 8" descr="cor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5911" name="Text Box 11"/>
            <p:cNvSpPr txBox="1">
              <a:spLocks noChangeArrowheads="1"/>
            </p:cNvSpPr>
            <p:nvPr/>
          </p:nvSpPr>
          <p:spPr bwMode="auto">
            <a:xfrm>
              <a:off x="2160" y="3284"/>
              <a:ext cx="15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99"/>
                  </a:solidFill>
                  <a:latin typeface="Arial Unicode MS" panose="020B0604020202020204" pitchFamily="34" charset="-128"/>
                  <a:cs typeface="Times New Roman" panose="02020603050405020304" pitchFamily="18" charset="0"/>
                </a:rPr>
                <a:t>“edge”</a:t>
              </a:r>
              <a:r>
                <a:rPr lang="en-US" altLang="en-US" sz="2400">
                  <a:solidFill>
                    <a:srgbClr val="000000"/>
                  </a:solidFill>
                  <a:latin typeface="Arial Unicode MS" panose="020B0604020202020204" pitchFamily="34" charset="-128"/>
                  <a:cs typeface="Times New Roman" panose="02020603050405020304" pitchFamily="18" charset="0"/>
                </a:rPr>
                <a:t>:</a:t>
              </a:r>
              <a:br>
                <a:rPr lang="en-US" altLang="en-US" sz="2400">
                  <a:solidFill>
                    <a:srgbClr val="000000"/>
                  </a:solidFill>
                  <a:latin typeface="Arial Unicode MS" panose="020B0604020202020204" pitchFamily="34" charset="-128"/>
                  <a:cs typeface="Times New Roman" panose="02020603050405020304" pitchFamily="18" charset="0"/>
                </a:rPr>
              </a:br>
              <a:r>
                <a:rPr lang="en-US" altLang="en-US" sz="2400">
                  <a:solidFill>
                    <a:srgbClr val="000000"/>
                  </a:solidFill>
                  <a:latin typeface="Arial Unicode MS" panose="020B0604020202020204" pitchFamily="34" charset="-128"/>
                  <a:cs typeface="Times New Roman" panose="02020603050405020304" pitchFamily="18" charset="0"/>
                </a:rPr>
                <a:t>no change along the edge direction</a:t>
              </a:r>
              <a:endParaRPr lang="ru-RU" altLang="en-US" sz="2400">
                <a:solidFill>
                  <a:srgbClr val="000000"/>
                </a:solidFill>
                <a:latin typeface="Arial Unicode MS" panose="020B0604020202020204" pitchFamily="34" charset="-128"/>
                <a:cs typeface="Times New Roman" panose="02020603050405020304" pitchFamily="18" charset="0"/>
              </a:endParaRPr>
            </a:p>
          </p:txBody>
        </p:sp>
        <p:sp>
          <p:nvSpPr>
            <p:cNvPr id="165912" name="Rectangle 14"/>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65913" name="Line 16"/>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nvGrpSpPr>
          <p:cNvPr id="3" name="Group 30"/>
          <p:cNvGrpSpPr>
            <a:grpSpLocks/>
          </p:cNvGrpSpPr>
          <p:nvPr/>
        </p:nvGrpSpPr>
        <p:grpSpPr bwMode="auto">
          <a:xfrm>
            <a:off x="7543800" y="2895600"/>
            <a:ext cx="2667000" cy="3887788"/>
            <a:chOff x="3792" y="1824"/>
            <a:chExt cx="1680" cy="2449"/>
          </a:xfrm>
        </p:grpSpPr>
        <p:pic>
          <p:nvPicPr>
            <p:cNvPr id="165903" name="Picture 9" descr="cor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5904" name="Text Box 12"/>
            <p:cNvSpPr txBox="1">
              <a:spLocks noChangeArrowheads="1"/>
            </p:cNvSpPr>
            <p:nvPr/>
          </p:nvSpPr>
          <p:spPr bwMode="auto">
            <a:xfrm>
              <a:off x="3936" y="3284"/>
              <a:ext cx="15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99"/>
                  </a:solidFill>
                  <a:latin typeface="Arial Unicode MS" panose="020B0604020202020204" pitchFamily="34" charset="-128"/>
                  <a:cs typeface="Times New Roman" panose="02020603050405020304" pitchFamily="18" charset="0"/>
                </a:rPr>
                <a:t>“corner”</a:t>
              </a:r>
              <a:r>
                <a:rPr lang="en-US" altLang="en-US" sz="2400">
                  <a:solidFill>
                    <a:srgbClr val="000000"/>
                  </a:solidFill>
                  <a:latin typeface="Arial Unicode MS" panose="020B0604020202020204" pitchFamily="34" charset="-128"/>
                  <a:cs typeface="Times New Roman" panose="02020603050405020304" pitchFamily="18" charset="0"/>
                </a:rPr>
                <a:t>:</a:t>
              </a:r>
              <a:br>
                <a:rPr lang="en-US" altLang="en-US" sz="2400">
                  <a:solidFill>
                    <a:srgbClr val="000000"/>
                  </a:solidFill>
                  <a:latin typeface="Arial Unicode MS" panose="020B0604020202020204" pitchFamily="34" charset="-128"/>
                  <a:cs typeface="Times New Roman" panose="02020603050405020304" pitchFamily="18" charset="0"/>
                </a:rPr>
              </a:br>
              <a:r>
                <a:rPr lang="en-US" altLang="en-US" sz="2400">
                  <a:solidFill>
                    <a:srgbClr val="000000"/>
                  </a:solidFill>
                  <a:latin typeface="Arial Unicode MS" panose="020B0604020202020204" pitchFamily="34" charset="-128"/>
                  <a:cs typeface="Times New Roman" panose="02020603050405020304" pitchFamily="18" charset="0"/>
                </a:rPr>
                <a:t>significant change in all directions</a:t>
              </a:r>
              <a:endParaRPr lang="ru-RU" altLang="en-US" sz="2400">
                <a:solidFill>
                  <a:srgbClr val="000000"/>
                </a:solidFill>
                <a:latin typeface="Arial Unicode MS" panose="020B0604020202020204" pitchFamily="34" charset="-128"/>
                <a:cs typeface="Times New Roman" panose="02020603050405020304" pitchFamily="18" charset="0"/>
              </a:endParaRPr>
            </a:p>
          </p:txBody>
        </p:sp>
        <p:sp>
          <p:nvSpPr>
            <p:cNvPr id="165905" name="Rectangle 17"/>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65906" name="Line 18"/>
            <p:cNvSpPr>
              <a:spLocks noChangeShapeType="1"/>
            </p:cNvSpPr>
            <p:nvPr/>
          </p:nvSpPr>
          <p:spPr bwMode="auto">
            <a:xfrm flipH="1">
              <a:off x="4080" y="2448"/>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7" name="Line 20"/>
            <p:cNvSpPr>
              <a:spLocks noChangeShapeType="1"/>
            </p:cNvSpPr>
            <p:nvPr/>
          </p:nvSpPr>
          <p:spPr bwMode="auto">
            <a:xfrm flipH="1" flipV="1">
              <a:off x="4080"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8" name="Line 21"/>
            <p:cNvSpPr>
              <a:spLocks noChangeShapeType="1"/>
            </p:cNvSpPr>
            <p:nvPr/>
          </p:nvSpPr>
          <p:spPr bwMode="auto">
            <a:xfrm>
              <a:off x="4656" y="244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9" name="Line 22"/>
            <p:cNvSpPr>
              <a:spLocks noChangeShapeType="1"/>
            </p:cNvSpPr>
            <p:nvPr/>
          </p:nvSpPr>
          <p:spPr bwMode="auto">
            <a:xfrm flipV="1">
              <a:off x="4656"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nvGrpSpPr>
          <p:cNvPr id="4" name="Group 28"/>
          <p:cNvGrpSpPr>
            <a:grpSpLocks/>
          </p:cNvGrpSpPr>
          <p:nvPr/>
        </p:nvGrpSpPr>
        <p:grpSpPr bwMode="auto">
          <a:xfrm>
            <a:off x="2286000" y="2895600"/>
            <a:ext cx="2362200" cy="3517900"/>
            <a:chOff x="480" y="1824"/>
            <a:chExt cx="1488" cy="2216"/>
          </a:xfrm>
        </p:grpSpPr>
        <p:pic>
          <p:nvPicPr>
            <p:cNvPr id="165896" name="Picture 7" descr="cor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5897" name="Text Box 10"/>
            <p:cNvSpPr txBox="1">
              <a:spLocks noChangeArrowheads="1"/>
            </p:cNvSpPr>
            <p:nvPr/>
          </p:nvSpPr>
          <p:spPr bwMode="auto">
            <a:xfrm>
              <a:off x="480" y="3284"/>
              <a:ext cx="129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99"/>
                  </a:solidFill>
                  <a:latin typeface="Arial Unicode MS" panose="020B0604020202020204" pitchFamily="34" charset="-128"/>
                  <a:cs typeface="Times New Roman" panose="02020603050405020304" pitchFamily="18" charset="0"/>
                </a:rPr>
                <a:t>“flat”</a:t>
              </a:r>
              <a:r>
                <a:rPr lang="en-US" altLang="en-US" sz="2400">
                  <a:solidFill>
                    <a:srgbClr val="000000"/>
                  </a:solidFill>
                  <a:latin typeface="Arial Unicode MS" panose="020B0604020202020204" pitchFamily="34" charset="-128"/>
                  <a:cs typeface="Times New Roman" panose="02020603050405020304" pitchFamily="18" charset="0"/>
                </a:rPr>
                <a:t> region:</a:t>
              </a:r>
              <a:br>
                <a:rPr lang="en-US" altLang="en-US" sz="2400">
                  <a:solidFill>
                    <a:srgbClr val="000000"/>
                  </a:solidFill>
                  <a:latin typeface="Arial Unicode MS" panose="020B0604020202020204" pitchFamily="34" charset="-128"/>
                  <a:cs typeface="Times New Roman" panose="02020603050405020304" pitchFamily="18" charset="0"/>
                </a:rPr>
              </a:br>
              <a:r>
                <a:rPr lang="en-US" altLang="en-US" sz="2400">
                  <a:solidFill>
                    <a:srgbClr val="000000"/>
                  </a:solidFill>
                  <a:latin typeface="Arial Unicode MS" panose="020B0604020202020204" pitchFamily="34" charset="-128"/>
                  <a:cs typeface="Times New Roman" panose="02020603050405020304" pitchFamily="18" charset="0"/>
                </a:rPr>
                <a:t>no change in all directions</a:t>
              </a:r>
              <a:endParaRPr lang="ru-RU" altLang="en-US" sz="2400">
                <a:solidFill>
                  <a:srgbClr val="000000"/>
                </a:solidFill>
                <a:latin typeface="Arial Unicode MS" panose="020B0604020202020204" pitchFamily="34" charset="-128"/>
                <a:cs typeface="Times New Roman" panose="02020603050405020304" pitchFamily="18" charset="0"/>
              </a:endParaRPr>
            </a:p>
          </p:txBody>
        </p:sp>
        <p:sp>
          <p:nvSpPr>
            <p:cNvPr id="165898" name="Rectangle 13"/>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65899" name="Line 23"/>
            <p:cNvSpPr>
              <a:spLocks noChangeShapeType="1"/>
            </p:cNvSpPr>
            <p:nvPr/>
          </p:nvSpPr>
          <p:spPr bwMode="auto">
            <a:xfrm>
              <a:off x="1776"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0" name="Line 24"/>
            <p:cNvSpPr>
              <a:spLocks noChangeShapeType="1"/>
            </p:cNvSpPr>
            <p:nvPr/>
          </p:nvSpPr>
          <p:spPr bwMode="auto">
            <a:xfrm flipH="1">
              <a:off x="1200"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1" name="Line 25"/>
            <p:cNvSpPr>
              <a:spLocks noChangeShapeType="1"/>
            </p:cNvSpPr>
            <p:nvPr/>
          </p:nvSpPr>
          <p:spPr bwMode="auto">
            <a:xfrm flipH="1" flipV="1">
              <a:off x="1200"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65902" name="Line 26"/>
            <p:cNvSpPr>
              <a:spLocks noChangeShapeType="1"/>
            </p:cNvSpPr>
            <p:nvPr/>
          </p:nvSpPr>
          <p:spPr bwMode="auto">
            <a:xfrm flipV="1">
              <a:off x="1776"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sp>
        <p:nvSpPr>
          <p:cNvPr id="165895" name="Text Box 27"/>
          <p:cNvSpPr txBox="1">
            <a:spLocks noChangeArrowheads="1"/>
          </p:cNvSpPr>
          <p:nvPr/>
        </p:nvSpPr>
        <p:spPr bwMode="auto">
          <a:xfrm>
            <a:off x="1571626" y="6553200"/>
            <a:ext cx="147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0" hangingPunct="0">
              <a:spcBef>
                <a:spcPct val="0"/>
              </a:spcBef>
            </a:pPr>
            <a:r>
              <a:rPr lang="en-US" altLang="en-US" sz="1400">
                <a:solidFill>
                  <a:srgbClr val="000000"/>
                </a:solidFill>
                <a:cs typeface="Arial" panose="020B0604020202020204" pitchFamily="34" charset="0"/>
              </a:rPr>
              <a:t>Source: A. Efros</a:t>
            </a:r>
          </a:p>
        </p:txBody>
      </p:sp>
    </p:spTree>
    <p:extLst>
      <p:ext uri="{BB962C8B-B14F-4D97-AF65-F5344CB8AC3E}">
        <p14:creationId xmlns:p14="http://schemas.microsoft.com/office/powerpoint/2010/main" val="2508242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130300"/>
            <a:ext cx="68961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79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143000"/>
            <a:ext cx="685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00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69987"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2052" name="Equation" r:id="rId4" imgW="2768600" imgH="381000" progId="">
                  <p:embed/>
                </p:oleObj>
              </mc:Choice>
              <mc:Fallback>
                <p:oleObj name="Equation" r:id="rId4" imgW="2768600" imgH="381000" progId="">
                  <p:embed/>
                  <p:pic>
                    <p:nvPicPr>
                      <p:cNvPr id="1699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9988"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pic>
        <p:nvPicPr>
          <p:cNvPr id="16998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810000"/>
            <a:ext cx="27813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1" y="4191000"/>
            <a:ext cx="1971675" cy="1981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69991" name="Rectangle 10"/>
          <p:cNvSpPr>
            <a:spLocks noChangeArrowheads="1"/>
          </p:cNvSpPr>
          <p:nvPr/>
        </p:nvSpPr>
        <p:spPr bwMode="auto">
          <a:xfrm>
            <a:off x="3789364" y="4452939"/>
            <a:ext cx="1462087" cy="146367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69992" name="TextBox 11"/>
          <p:cNvSpPr txBox="1">
            <a:spLocks noChangeArrowheads="1"/>
          </p:cNvSpPr>
          <p:nvPr/>
        </p:nvSpPr>
        <p:spPr bwMode="auto">
          <a:xfrm>
            <a:off x="4038600" y="3276601"/>
            <a:ext cx="1042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I</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x</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y</a:t>
            </a:r>
            <a:r>
              <a:rPr lang="en-US" altLang="en-US">
                <a:solidFill>
                  <a:srgbClr val="000000"/>
                </a:solidFill>
                <a:latin typeface="Times New Roman" panose="02020603050405020304" pitchFamily="18" charset="0"/>
                <a:cs typeface="Times New Roman" panose="02020603050405020304" pitchFamily="18" charset="0"/>
              </a:rPr>
              <a:t>)</a:t>
            </a:r>
          </a:p>
        </p:txBody>
      </p:sp>
      <p:sp>
        <p:nvSpPr>
          <p:cNvPr id="169993" name="TextBox 12"/>
          <p:cNvSpPr txBox="1">
            <a:spLocks noChangeArrowheads="1"/>
          </p:cNvSpPr>
          <p:nvPr/>
        </p:nvSpPr>
        <p:spPr bwMode="auto">
          <a:xfrm>
            <a:off x="7720014" y="3590926"/>
            <a:ext cx="1163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E</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u</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v</a:t>
            </a:r>
            <a:r>
              <a:rPr lang="en-US" altLang="en-US">
                <a:solidFill>
                  <a:srgbClr val="000000"/>
                </a:solidFill>
                <a:latin typeface="Times New Roman" panose="02020603050405020304" pitchFamily="18" charset="0"/>
                <a:cs typeface="Times New Roman" panose="02020603050405020304" pitchFamily="18" charset="0"/>
              </a:rPr>
              <a:t>)</a:t>
            </a:r>
          </a:p>
        </p:txBody>
      </p:sp>
      <p:sp>
        <p:nvSpPr>
          <p:cNvPr id="14" name="Rectangle 13"/>
          <p:cNvSpPr>
            <a:spLocks noChangeArrowheads="1"/>
          </p:cNvSpPr>
          <p:nvPr/>
        </p:nvSpPr>
        <p:spPr bwMode="auto">
          <a:xfrm>
            <a:off x="4175126" y="4191001"/>
            <a:ext cx="1463675" cy="1463675"/>
          </a:xfrm>
          <a:prstGeom prst="rect">
            <a:avLst/>
          </a:prstGeom>
          <a:noFill/>
          <a:ln w="25400" algn="ctr">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5" name="Rectangle 14"/>
          <p:cNvSpPr>
            <a:spLocks noChangeArrowheads="1"/>
          </p:cNvSpPr>
          <p:nvPr/>
        </p:nvSpPr>
        <p:spPr bwMode="auto">
          <a:xfrm>
            <a:off x="8683626" y="4745039"/>
            <a:ext cx="174625" cy="174625"/>
          </a:xfrm>
          <a:prstGeom prst="rect">
            <a:avLst/>
          </a:prstGeom>
          <a:noFill/>
          <a:ln w="25400" algn="ctr">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8" name="TextBox 17"/>
          <p:cNvSpPr txBox="1">
            <a:spLocks noChangeArrowheads="1"/>
          </p:cNvSpPr>
          <p:nvPr/>
        </p:nvSpPr>
        <p:spPr bwMode="auto">
          <a:xfrm>
            <a:off x="8382001" y="4876800"/>
            <a:ext cx="715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sz="1600" b="1" i="1">
                <a:solidFill>
                  <a:srgbClr val="FFFFFF"/>
                </a:solidFill>
                <a:latin typeface="Times New Roman" panose="02020603050405020304" pitchFamily="18" charset="0"/>
                <a:cs typeface="Times New Roman" panose="02020603050405020304" pitchFamily="18" charset="0"/>
              </a:rPr>
              <a:t>E</a:t>
            </a:r>
            <a:r>
              <a:rPr lang="en-US" altLang="en-US" sz="1600" b="1">
                <a:solidFill>
                  <a:srgbClr val="FFFFFF"/>
                </a:solidFill>
                <a:latin typeface="Times New Roman" panose="02020603050405020304" pitchFamily="18" charset="0"/>
                <a:cs typeface="Times New Roman" panose="02020603050405020304" pitchFamily="18" charset="0"/>
              </a:rPr>
              <a:t>(3,2)</a:t>
            </a:r>
          </a:p>
        </p:txBody>
      </p:sp>
      <p:sp>
        <p:nvSpPr>
          <p:cNvPr id="169997" name="TextBox 11"/>
          <p:cNvSpPr txBox="1">
            <a:spLocks noChangeArrowheads="1"/>
          </p:cNvSpPr>
          <p:nvPr/>
        </p:nvSpPr>
        <p:spPr bwMode="auto">
          <a:xfrm>
            <a:off x="4038601" y="5876926"/>
            <a:ext cx="1160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FFFFFF"/>
                </a:solidFill>
                <a:latin typeface="Times New Roman" panose="02020603050405020304" pitchFamily="18" charset="0"/>
                <a:cs typeface="Times New Roman" panose="02020603050405020304" pitchFamily="18" charset="0"/>
              </a:rPr>
              <a:t>w</a:t>
            </a:r>
            <a:r>
              <a:rPr lang="en-US" altLang="en-US">
                <a:solidFill>
                  <a:srgbClr val="FFFFFF"/>
                </a:solidFill>
                <a:latin typeface="Times New Roman" panose="02020603050405020304" pitchFamily="18" charset="0"/>
                <a:cs typeface="Times New Roman" panose="02020603050405020304" pitchFamily="18" charset="0"/>
              </a:rPr>
              <a:t>(</a:t>
            </a:r>
            <a:r>
              <a:rPr lang="en-US" altLang="en-US" i="1">
                <a:solidFill>
                  <a:srgbClr val="FFFFFF"/>
                </a:solidFill>
                <a:latin typeface="Times New Roman" panose="02020603050405020304" pitchFamily="18" charset="0"/>
                <a:cs typeface="Times New Roman" panose="02020603050405020304" pitchFamily="18" charset="0"/>
              </a:rPr>
              <a:t>x</a:t>
            </a:r>
            <a:r>
              <a:rPr lang="en-US" altLang="en-US">
                <a:solidFill>
                  <a:srgbClr val="FFFFFF"/>
                </a:solidFill>
                <a:latin typeface="Times New Roman" panose="02020603050405020304" pitchFamily="18" charset="0"/>
                <a:cs typeface="Times New Roman" panose="02020603050405020304" pitchFamily="18" charset="0"/>
              </a:rPr>
              <a:t>, </a:t>
            </a:r>
            <a:r>
              <a:rPr lang="en-US" altLang="en-US" i="1">
                <a:solidFill>
                  <a:srgbClr val="FFFFFF"/>
                </a:solidFill>
                <a:latin typeface="Times New Roman" panose="02020603050405020304" pitchFamily="18" charset="0"/>
                <a:cs typeface="Times New Roman" panose="02020603050405020304" pitchFamily="18" charset="0"/>
              </a:rPr>
              <a:t>y</a:t>
            </a:r>
            <a:r>
              <a:rPr lang="en-US" altLang="en-US">
                <a:solidFill>
                  <a:srgbClr val="FFFF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885517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72035"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3076" name="Equation" r:id="rId4" imgW="2768600" imgH="381000" progId="">
                  <p:embed/>
                </p:oleObj>
              </mc:Choice>
              <mc:Fallback>
                <p:oleObj name="Equation" r:id="rId4" imgW="2768600" imgH="381000" progId="">
                  <p:embed/>
                  <p:pic>
                    <p:nvPicPr>
                      <p:cNvPr id="1720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203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810000"/>
            <a:ext cx="27813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1" y="4191000"/>
            <a:ext cx="1971675" cy="1981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2038" name="Rectangle 10"/>
          <p:cNvSpPr>
            <a:spLocks noChangeArrowheads="1"/>
          </p:cNvSpPr>
          <p:nvPr/>
        </p:nvSpPr>
        <p:spPr bwMode="auto">
          <a:xfrm>
            <a:off x="3789364" y="4452939"/>
            <a:ext cx="1462087" cy="146367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2039" name="TextBox 11"/>
          <p:cNvSpPr txBox="1">
            <a:spLocks noChangeArrowheads="1"/>
          </p:cNvSpPr>
          <p:nvPr/>
        </p:nvSpPr>
        <p:spPr bwMode="auto">
          <a:xfrm>
            <a:off x="4038600" y="3276601"/>
            <a:ext cx="1042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I</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x</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y</a:t>
            </a:r>
            <a:r>
              <a:rPr lang="en-US" altLang="en-US">
                <a:solidFill>
                  <a:srgbClr val="000000"/>
                </a:solidFill>
                <a:latin typeface="Times New Roman" panose="02020603050405020304" pitchFamily="18" charset="0"/>
                <a:cs typeface="Times New Roman" panose="02020603050405020304" pitchFamily="18" charset="0"/>
              </a:rPr>
              <a:t>)</a:t>
            </a:r>
          </a:p>
        </p:txBody>
      </p:sp>
      <p:sp>
        <p:nvSpPr>
          <p:cNvPr id="172040" name="TextBox 12"/>
          <p:cNvSpPr txBox="1">
            <a:spLocks noChangeArrowheads="1"/>
          </p:cNvSpPr>
          <p:nvPr/>
        </p:nvSpPr>
        <p:spPr bwMode="auto">
          <a:xfrm>
            <a:off x="7720014" y="3590926"/>
            <a:ext cx="1163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E</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u</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v</a:t>
            </a:r>
            <a:r>
              <a:rPr lang="en-US" altLang="en-US">
                <a:solidFill>
                  <a:srgbClr val="000000"/>
                </a:solidFill>
                <a:latin typeface="Times New Roman" panose="02020603050405020304" pitchFamily="18" charset="0"/>
                <a:cs typeface="Times New Roman" panose="02020603050405020304" pitchFamily="18" charset="0"/>
              </a:rPr>
              <a:t>)</a:t>
            </a:r>
          </a:p>
        </p:txBody>
      </p:sp>
      <p:sp>
        <p:nvSpPr>
          <p:cNvPr id="172041" name="Rectangle 15"/>
          <p:cNvSpPr>
            <a:spLocks noChangeArrowheads="1"/>
          </p:cNvSpPr>
          <p:nvPr/>
        </p:nvSpPr>
        <p:spPr bwMode="auto">
          <a:xfrm>
            <a:off x="8153400" y="5084764"/>
            <a:ext cx="173038" cy="173037"/>
          </a:xfrm>
          <a:prstGeom prst="rect">
            <a:avLst/>
          </a:prstGeom>
          <a:noFill/>
          <a:ln w="25400" algn="ctr">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2042" name="TextBox 16"/>
          <p:cNvSpPr txBox="1">
            <a:spLocks noChangeArrowheads="1"/>
          </p:cNvSpPr>
          <p:nvPr/>
        </p:nvSpPr>
        <p:spPr bwMode="auto">
          <a:xfrm>
            <a:off x="7848601" y="5224464"/>
            <a:ext cx="715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sz="1600" b="1" i="1">
                <a:solidFill>
                  <a:srgbClr val="FFFFFF"/>
                </a:solidFill>
                <a:latin typeface="Times New Roman" panose="02020603050405020304" pitchFamily="18" charset="0"/>
                <a:cs typeface="Times New Roman" panose="02020603050405020304" pitchFamily="18" charset="0"/>
              </a:rPr>
              <a:t>E</a:t>
            </a:r>
            <a:r>
              <a:rPr lang="en-US" altLang="en-US" sz="1600" b="1">
                <a:solidFill>
                  <a:srgbClr val="FFFFFF"/>
                </a:solidFill>
                <a:latin typeface="Times New Roman" panose="02020603050405020304" pitchFamily="18" charset="0"/>
                <a:cs typeface="Times New Roman" panose="02020603050405020304" pitchFamily="18" charset="0"/>
              </a:rPr>
              <a:t>(0,0)</a:t>
            </a:r>
          </a:p>
        </p:txBody>
      </p:sp>
      <p:sp>
        <p:nvSpPr>
          <p:cNvPr id="172043" name="TextBox 11"/>
          <p:cNvSpPr txBox="1">
            <a:spLocks noChangeArrowheads="1"/>
          </p:cNvSpPr>
          <p:nvPr/>
        </p:nvSpPr>
        <p:spPr bwMode="auto">
          <a:xfrm>
            <a:off x="4038601" y="5876926"/>
            <a:ext cx="1160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FFFFFF"/>
                </a:solidFill>
                <a:latin typeface="Times New Roman" panose="02020603050405020304" pitchFamily="18" charset="0"/>
                <a:cs typeface="Times New Roman" panose="02020603050405020304" pitchFamily="18" charset="0"/>
              </a:rPr>
              <a:t>w</a:t>
            </a:r>
            <a:r>
              <a:rPr lang="en-US" altLang="en-US">
                <a:solidFill>
                  <a:srgbClr val="FFFFFF"/>
                </a:solidFill>
                <a:latin typeface="Times New Roman" panose="02020603050405020304" pitchFamily="18" charset="0"/>
                <a:cs typeface="Times New Roman" panose="02020603050405020304" pitchFamily="18" charset="0"/>
              </a:rPr>
              <a:t>(</a:t>
            </a:r>
            <a:r>
              <a:rPr lang="en-US" altLang="en-US" i="1">
                <a:solidFill>
                  <a:srgbClr val="FFFFFF"/>
                </a:solidFill>
                <a:latin typeface="Times New Roman" panose="02020603050405020304" pitchFamily="18" charset="0"/>
                <a:cs typeface="Times New Roman" panose="02020603050405020304" pitchFamily="18" charset="0"/>
              </a:rPr>
              <a:t>x</a:t>
            </a:r>
            <a:r>
              <a:rPr lang="en-US" altLang="en-US">
                <a:solidFill>
                  <a:srgbClr val="FFFFFF"/>
                </a:solidFill>
                <a:latin typeface="Times New Roman" panose="02020603050405020304" pitchFamily="18" charset="0"/>
                <a:cs typeface="Times New Roman" panose="02020603050405020304" pitchFamily="18" charset="0"/>
              </a:rPr>
              <a:t>, </a:t>
            </a:r>
            <a:r>
              <a:rPr lang="en-US" altLang="en-US" i="1">
                <a:solidFill>
                  <a:srgbClr val="FFFFFF"/>
                </a:solidFill>
                <a:latin typeface="Times New Roman" panose="02020603050405020304" pitchFamily="18" charset="0"/>
                <a:cs typeface="Times New Roman" panose="02020603050405020304" pitchFamily="18" charset="0"/>
              </a:rPr>
              <a:t>y</a:t>
            </a:r>
            <a:r>
              <a:rPr lang="en-US" altLang="en-US">
                <a:solidFill>
                  <a:srgbClr val="FFFFFF"/>
                </a:solidFill>
                <a:latin typeface="Times New Roman" panose="02020603050405020304" pitchFamily="18" charset="0"/>
                <a:cs typeface="Times New Roman" panose="02020603050405020304" pitchFamily="18" charset="0"/>
              </a:rPr>
              <a:t>)</a:t>
            </a:r>
          </a:p>
        </p:txBody>
      </p:sp>
      <p:sp>
        <p:nvSpPr>
          <p:cNvPr id="172044"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spTree>
    <p:extLst>
      <p:ext uri="{BB962C8B-B14F-4D97-AF65-F5344CB8AC3E}">
        <p14:creationId xmlns:p14="http://schemas.microsoft.com/office/powerpoint/2010/main" val="233144849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74083"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4100" name="Equation" r:id="rId4" imgW="2768600" imgH="381000" progId="">
                  <p:embed/>
                </p:oleObj>
              </mc:Choice>
              <mc:Fallback>
                <p:oleObj name="Equation" r:id="rId4" imgW="2768600" imgH="381000" progId="">
                  <p:embed/>
                  <p:pic>
                    <p:nvPicPr>
                      <p:cNvPr id="17408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8001000" y="2514600"/>
            <a:ext cx="1371600" cy="1371600"/>
            <a:chOff x="4080" y="1920"/>
            <a:chExt cx="864" cy="864"/>
          </a:xfrm>
        </p:grpSpPr>
        <p:sp>
          <p:nvSpPr>
            <p:cNvPr id="174113" name="Line 6"/>
            <p:cNvSpPr>
              <a:spLocks noChangeShapeType="1"/>
            </p:cNvSpPr>
            <p:nvPr/>
          </p:nvSpPr>
          <p:spPr bwMode="auto">
            <a:xfrm flipH="1" flipV="1">
              <a:off x="4368" y="1920"/>
              <a:ext cx="96" cy="52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74114" name="AutoShape 7"/>
            <p:cNvSpPr>
              <a:spLocks noChangeArrowheads="1"/>
            </p:cNvSpPr>
            <p:nvPr/>
          </p:nvSpPr>
          <p:spPr bwMode="auto">
            <a:xfrm>
              <a:off x="4080" y="2448"/>
              <a:ext cx="864" cy="336"/>
            </a:xfrm>
            <a:prstGeom prst="roundRect">
              <a:avLst>
                <a:gd name="adj" fmla="val 45486"/>
              </a:avLst>
            </a:prstGeom>
            <a:solidFill>
              <a:srgbClr val="B3FFB3"/>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4115" name="Text Box 8"/>
            <p:cNvSpPr txBox="1">
              <a:spLocks noChangeArrowheads="1"/>
            </p:cNvSpPr>
            <p:nvPr/>
          </p:nvSpPr>
          <p:spPr bwMode="auto">
            <a:xfrm>
              <a:off x="4080" y="248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50000"/>
                </a:spcBef>
              </a:pPr>
              <a:r>
                <a:rPr lang="en-US" altLang="en-US" sz="2000">
                  <a:solidFill>
                    <a:srgbClr val="000000"/>
                  </a:solidFill>
                  <a:latin typeface="Tahoma" panose="020B0604030504040204" pitchFamily="34" charset="0"/>
                  <a:cs typeface="Tahoma" panose="020B0604030504040204" pitchFamily="34" charset="0"/>
                </a:rPr>
                <a:t>Intensity</a:t>
              </a:r>
              <a:endParaRPr lang="ru-RU" altLang="en-US" sz="2000">
                <a:solidFill>
                  <a:srgbClr val="000000"/>
                </a:solidFill>
                <a:latin typeface="Tahoma" panose="020B0604030504040204" pitchFamily="34" charset="0"/>
                <a:cs typeface="Tahoma" panose="020B0604030504040204" pitchFamily="34" charset="0"/>
              </a:endParaRPr>
            </a:p>
          </p:txBody>
        </p:sp>
      </p:grpSp>
      <p:grpSp>
        <p:nvGrpSpPr>
          <p:cNvPr id="3" name="Group 9"/>
          <p:cNvGrpSpPr>
            <a:grpSpLocks/>
          </p:cNvGrpSpPr>
          <p:nvPr/>
        </p:nvGrpSpPr>
        <p:grpSpPr bwMode="auto">
          <a:xfrm>
            <a:off x="5638800" y="2667000"/>
            <a:ext cx="1385888" cy="1371600"/>
            <a:chOff x="2592" y="2016"/>
            <a:chExt cx="873" cy="864"/>
          </a:xfrm>
        </p:grpSpPr>
        <p:sp>
          <p:nvSpPr>
            <p:cNvPr id="174110" name="AutoShape 10"/>
            <p:cNvSpPr>
              <a:spLocks noChangeArrowheads="1"/>
            </p:cNvSpPr>
            <p:nvPr/>
          </p:nvSpPr>
          <p:spPr bwMode="auto">
            <a:xfrm>
              <a:off x="2592" y="2400"/>
              <a:ext cx="864" cy="480"/>
            </a:xfrm>
            <a:prstGeom prst="roundRect">
              <a:avLst>
                <a:gd name="adj" fmla="val 45486"/>
              </a:avLst>
            </a:prstGeom>
            <a:solidFill>
              <a:srgbClr val="B3FFB3"/>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4111" name="Text Box 11"/>
            <p:cNvSpPr txBox="1">
              <a:spLocks noChangeArrowheads="1"/>
            </p:cNvSpPr>
            <p:nvPr/>
          </p:nvSpPr>
          <p:spPr bwMode="auto">
            <a:xfrm>
              <a:off x="2601" y="2427"/>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50000"/>
                </a:spcBef>
              </a:pPr>
              <a:r>
                <a:rPr lang="en-US" altLang="en-US" sz="2000">
                  <a:solidFill>
                    <a:srgbClr val="000000"/>
                  </a:solidFill>
                  <a:latin typeface="Tahoma" panose="020B0604030504040204" pitchFamily="34" charset="0"/>
                  <a:cs typeface="Tahoma" panose="020B0604030504040204" pitchFamily="34" charset="0"/>
                </a:rPr>
                <a:t>Shifted intensity</a:t>
              </a:r>
              <a:endParaRPr lang="ru-RU" altLang="en-US" sz="2000">
                <a:solidFill>
                  <a:srgbClr val="000000"/>
                </a:solidFill>
                <a:latin typeface="Tahoma" panose="020B0604030504040204" pitchFamily="34" charset="0"/>
                <a:cs typeface="Tahoma" panose="020B0604030504040204" pitchFamily="34" charset="0"/>
              </a:endParaRPr>
            </a:p>
          </p:txBody>
        </p:sp>
        <p:sp>
          <p:nvSpPr>
            <p:cNvPr id="174112" name="Line 12"/>
            <p:cNvSpPr>
              <a:spLocks noChangeShapeType="1"/>
            </p:cNvSpPr>
            <p:nvPr/>
          </p:nvSpPr>
          <p:spPr bwMode="auto">
            <a:xfrm flipH="1" flipV="1">
              <a:off x="2928" y="2016"/>
              <a:ext cx="48" cy="38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nvGrpSpPr>
          <p:cNvPr id="4" name="Group 13"/>
          <p:cNvGrpSpPr>
            <a:grpSpLocks/>
          </p:cNvGrpSpPr>
          <p:nvPr/>
        </p:nvGrpSpPr>
        <p:grpSpPr bwMode="auto">
          <a:xfrm>
            <a:off x="3429000" y="2590800"/>
            <a:ext cx="1385888" cy="1447800"/>
            <a:chOff x="1200" y="1968"/>
            <a:chExt cx="873" cy="912"/>
          </a:xfrm>
        </p:grpSpPr>
        <p:sp>
          <p:nvSpPr>
            <p:cNvPr id="174107" name="AutoShape 14"/>
            <p:cNvSpPr>
              <a:spLocks noChangeArrowheads="1"/>
            </p:cNvSpPr>
            <p:nvPr/>
          </p:nvSpPr>
          <p:spPr bwMode="auto">
            <a:xfrm>
              <a:off x="1200" y="2400"/>
              <a:ext cx="864" cy="480"/>
            </a:xfrm>
            <a:prstGeom prst="roundRect">
              <a:avLst>
                <a:gd name="adj" fmla="val 45486"/>
              </a:avLst>
            </a:prstGeom>
            <a:solidFill>
              <a:srgbClr val="B3FFB3"/>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4108" name="Text Box 15"/>
            <p:cNvSpPr txBox="1">
              <a:spLocks noChangeArrowheads="1"/>
            </p:cNvSpPr>
            <p:nvPr/>
          </p:nvSpPr>
          <p:spPr bwMode="auto">
            <a:xfrm>
              <a:off x="1209" y="2427"/>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50000"/>
                </a:spcBef>
              </a:pPr>
              <a:r>
                <a:rPr lang="en-US" altLang="en-US" sz="2000">
                  <a:solidFill>
                    <a:srgbClr val="000000"/>
                  </a:solidFill>
                  <a:latin typeface="Tahoma" panose="020B0604030504040204" pitchFamily="34" charset="0"/>
                  <a:cs typeface="Tahoma" panose="020B0604030504040204" pitchFamily="34" charset="0"/>
                </a:rPr>
                <a:t>Window function</a:t>
              </a:r>
              <a:endParaRPr lang="ru-RU" altLang="en-US" sz="2000">
                <a:solidFill>
                  <a:srgbClr val="000000"/>
                </a:solidFill>
                <a:latin typeface="Tahoma" panose="020B0604030504040204" pitchFamily="34" charset="0"/>
                <a:cs typeface="Tahoma" panose="020B0604030504040204" pitchFamily="34" charset="0"/>
              </a:endParaRPr>
            </a:p>
          </p:txBody>
        </p:sp>
        <p:sp>
          <p:nvSpPr>
            <p:cNvPr id="174109" name="Line 16"/>
            <p:cNvSpPr>
              <a:spLocks noChangeShapeType="1"/>
            </p:cNvSpPr>
            <p:nvPr/>
          </p:nvSpPr>
          <p:spPr bwMode="auto">
            <a:xfrm flipV="1">
              <a:off x="1728" y="1968"/>
              <a:ext cx="336" cy="43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nvGrpSpPr>
          <p:cNvPr id="5" name="Group 17"/>
          <p:cNvGrpSpPr>
            <a:grpSpLocks/>
          </p:cNvGrpSpPr>
          <p:nvPr/>
        </p:nvGrpSpPr>
        <p:grpSpPr bwMode="auto">
          <a:xfrm>
            <a:off x="1676400" y="4876801"/>
            <a:ext cx="8758238" cy="1281113"/>
            <a:chOff x="99" y="3312"/>
            <a:chExt cx="5517" cy="807"/>
          </a:xfrm>
        </p:grpSpPr>
        <p:grpSp>
          <p:nvGrpSpPr>
            <p:cNvPr id="174090" name="Group 18"/>
            <p:cNvGrpSpPr>
              <a:grpSpLocks/>
            </p:cNvGrpSpPr>
            <p:nvPr/>
          </p:nvGrpSpPr>
          <p:grpSpPr bwMode="auto">
            <a:xfrm>
              <a:off x="4128" y="3312"/>
              <a:ext cx="1488" cy="432"/>
              <a:chOff x="3696" y="3264"/>
              <a:chExt cx="1920" cy="624"/>
            </a:xfrm>
          </p:grpSpPr>
          <p:grpSp>
            <p:nvGrpSpPr>
              <p:cNvPr id="174100" name="Group 19"/>
              <p:cNvGrpSpPr>
                <a:grpSpLocks/>
              </p:cNvGrpSpPr>
              <p:nvPr/>
            </p:nvGrpSpPr>
            <p:grpSpPr bwMode="auto">
              <a:xfrm>
                <a:off x="3696" y="3648"/>
                <a:ext cx="1920" cy="240"/>
                <a:chOff x="3408" y="3648"/>
                <a:chExt cx="1920" cy="240"/>
              </a:xfrm>
            </p:grpSpPr>
            <p:sp>
              <p:nvSpPr>
                <p:cNvPr id="174105" name="AutoShape 20"/>
                <p:cNvSpPr>
                  <a:spLocks noChangeArrowheads="1"/>
                </p:cNvSpPr>
                <p:nvPr/>
              </p:nvSpPr>
              <p:spPr bwMode="auto">
                <a:xfrm>
                  <a:off x="3408" y="3648"/>
                  <a:ext cx="1920" cy="240"/>
                </a:xfrm>
                <a:prstGeom prst="parallelogram">
                  <a:avLst>
                    <a:gd name="adj" fmla="val 200000"/>
                  </a:avLst>
                </a:prstGeom>
                <a:solidFill>
                  <a:srgbClr val="C0C0C0"/>
                </a:solidFill>
                <a:ln w="9525">
                  <a:solidFill>
                    <a:schemeClr val="tx1"/>
                  </a:solidFill>
                  <a:prstDash val="dash"/>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4106" name="Freeform 21"/>
                <p:cNvSpPr>
                  <a:spLocks/>
                </p:cNvSpPr>
                <p:nvPr/>
              </p:nvSpPr>
              <p:spPr bwMode="auto">
                <a:xfrm>
                  <a:off x="3840" y="3696"/>
                  <a:ext cx="960" cy="144"/>
                </a:xfrm>
                <a:custGeom>
                  <a:avLst/>
                  <a:gdLst>
                    <a:gd name="T0" fmla="*/ 0 w 960"/>
                    <a:gd name="T1" fmla="*/ 144 h 144"/>
                    <a:gd name="T2" fmla="*/ 240 w 960"/>
                    <a:gd name="T3" fmla="*/ 0 h 144"/>
                    <a:gd name="T4" fmla="*/ 960 w 960"/>
                    <a:gd name="T5" fmla="*/ 96 h 144"/>
                    <a:gd name="T6" fmla="*/ 0 60000 65536"/>
                    <a:gd name="T7" fmla="*/ 0 60000 65536"/>
                    <a:gd name="T8" fmla="*/ 0 60000 65536"/>
                    <a:gd name="T9" fmla="*/ 0 w 960"/>
                    <a:gd name="T10" fmla="*/ 0 h 144"/>
                    <a:gd name="T11" fmla="*/ 960 w 960"/>
                    <a:gd name="T12" fmla="*/ 144 h 144"/>
                  </a:gdLst>
                  <a:ahLst/>
                  <a:cxnLst>
                    <a:cxn ang="T6">
                      <a:pos x="T0" y="T1"/>
                    </a:cxn>
                    <a:cxn ang="T7">
                      <a:pos x="T2" y="T3"/>
                    </a:cxn>
                    <a:cxn ang="T8">
                      <a:pos x="T4" y="T5"/>
                    </a:cxn>
                  </a:cxnLst>
                  <a:rect l="T9" t="T10" r="T11" b="T12"/>
                  <a:pathLst>
                    <a:path w="960" h="144">
                      <a:moveTo>
                        <a:pt x="0" y="144"/>
                      </a:moveTo>
                      <a:lnTo>
                        <a:pt x="240" y="0"/>
                      </a:lnTo>
                      <a:lnTo>
                        <a:pt x="960" y="9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nvGrpSpPr>
              <p:cNvPr id="174101" name="Group 22"/>
              <p:cNvGrpSpPr>
                <a:grpSpLocks/>
              </p:cNvGrpSpPr>
              <p:nvPr/>
            </p:nvGrpSpPr>
            <p:grpSpPr bwMode="auto">
              <a:xfrm>
                <a:off x="3744" y="3264"/>
                <a:ext cx="1824" cy="528"/>
                <a:chOff x="1680" y="3312"/>
                <a:chExt cx="2640" cy="816"/>
              </a:xfrm>
            </p:grpSpPr>
            <p:sp>
              <p:nvSpPr>
                <p:cNvPr id="174102" name="Freeform 23"/>
                <p:cNvSpPr>
                  <a:spLocks/>
                </p:cNvSpPr>
                <p:nvPr/>
              </p:nvSpPr>
              <p:spPr bwMode="auto">
                <a:xfrm>
                  <a:off x="1680" y="3312"/>
                  <a:ext cx="1248" cy="816"/>
                </a:xfrm>
                <a:custGeom>
                  <a:avLst/>
                  <a:gdLst>
                    <a:gd name="T0" fmla="*/ 0 w 1248"/>
                    <a:gd name="T1" fmla="*/ 816 h 816"/>
                    <a:gd name="T2" fmla="*/ 336 w 1248"/>
                    <a:gd name="T3" fmla="*/ 720 h 816"/>
                    <a:gd name="T4" fmla="*/ 768 w 1248"/>
                    <a:gd name="T5" fmla="*/ 288 h 816"/>
                    <a:gd name="T6" fmla="*/ 1008 w 1248"/>
                    <a:gd name="T7" fmla="*/ 96 h 816"/>
                    <a:gd name="T8" fmla="*/ 1248 w 1248"/>
                    <a:gd name="T9" fmla="*/ 0 h 816"/>
                    <a:gd name="T10" fmla="*/ 0 60000 65536"/>
                    <a:gd name="T11" fmla="*/ 0 60000 65536"/>
                    <a:gd name="T12" fmla="*/ 0 60000 65536"/>
                    <a:gd name="T13" fmla="*/ 0 60000 65536"/>
                    <a:gd name="T14" fmla="*/ 0 60000 65536"/>
                    <a:gd name="T15" fmla="*/ 0 w 1248"/>
                    <a:gd name="T16" fmla="*/ 0 h 816"/>
                    <a:gd name="T17" fmla="*/ 1248 w 1248"/>
                    <a:gd name="T18" fmla="*/ 816 h 816"/>
                  </a:gdLst>
                  <a:ahLst/>
                  <a:cxnLst>
                    <a:cxn ang="T10">
                      <a:pos x="T0" y="T1"/>
                    </a:cxn>
                    <a:cxn ang="T11">
                      <a:pos x="T2" y="T3"/>
                    </a:cxn>
                    <a:cxn ang="T12">
                      <a:pos x="T4" y="T5"/>
                    </a:cxn>
                    <a:cxn ang="T13">
                      <a:pos x="T6" y="T7"/>
                    </a:cxn>
                    <a:cxn ang="T14">
                      <a:pos x="T8" y="T9"/>
                    </a:cxn>
                  </a:cxnLst>
                  <a:rect l="T15" t="T16" r="T17" b="T18"/>
                  <a:pathLst>
                    <a:path w="1248" h="816">
                      <a:moveTo>
                        <a:pt x="0" y="816"/>
                      </a:moveTo>
                      <a:cubicBezTo>
                        <a:pt x="104" y="812"/>
                        <a:pt x="208" y="808"/>
                        <a:pt x="336" y="720"/>
                      </a:cubicBezTo>
                      <a:cubicBezTo>
                        <a:pt x="464" y="632"/>
                        <a:pt x="656" y="392"/>
                        <a:pt x="768" y="288"/>
                      </a:cubicBezTo>
                      <a:cubicBezTo>
                        <a:pt x="880" y="184"/>
                        <a:pt x="928" y="144"/>
                        <a:pt x="1008" y="96"/>
                      </a:cubicBezTo>
                      <a:cubicBezTo>
                        <a:pt x="1088" y="48"/>
                        <a:pt x="1208" y="16"/>
                        <a:pt x="1248" y="0"/>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74103" name="Freeform 24"/>
                <p:cNvSpPr>
                  <a:spLocks/>
                </p:cNvSpPr>
                <p:nvPr/>
              </p:nvSpPr>
              <p:spPr bwMode="auto">
                <a:xfrm flipH="1">
                  <a:off x="3072" y="3312"/>
                  <a:ext cx="1248" cy="816"/>
                </a:xfrm>
                <a:custGeom>
                  <a:avLst/>
                  <a:gdLst>
                    <a:gd name="T0" fmla="*/ 0 w 1248"/>
                    <a:gd name="T1" fmla="*/ 816 h 816"/>
                    <a:gd name="T2" fmla="*/ 336 w 1248"/>
                    <a:gd name="T3" fmla="*/ 720 h 816"/>
                    <a:gd name="T4" fmla="*/ 768 w 1248"/>
                    <a:gd name="T5" fmla="*/ 288 h 816"/>
                    <a:gd name="T6" fmla="*/ 1008 w 1248"/>
                    <a:gd name="T7" fmla="*/ 96 h 816"/>
                    <a:gd name="T8" fmla="*/ 1248 w 1248"/>
                    <a:gd name="T9" fmla="*/ 0 h 816"/>
                    <a:gd name="T10" fmla="*/ 0 60000 65536"/>
                    <a:gd name="T11" fmla="*/ 0 60000 65536"/>
                    <a:gd name="T12" fmla="*/ 0 60000 65536"/>
                    <a:gd name="T13" fmla="*/ 0 60000 65536"/>
                    <a:gd name="T14" fmla="*/ 0 60000 65536"/>
                    <a:gd name="T15" fmla="*/ 0 w 1248"/>
                    <a:gd name="T16" fmla="*/ 0 h 816"/>
                    <a:gd name="T17" fmla="*/ 1248 w 1248"/>
                    <a:gd name="T18" fmla="*/ 816 h 816"/>
                  </a:gdLst>
                  <a:ahLst/>
                  <a:cxnLst>
                    <a:cxn ang="T10">
                      <a:pos x="T0" y="T1"/>
                    </a:cxn>
                    <a:cxn ang="T11">
                      <a:pos x="T2" y="T3"/>
                    </a:cxn>
                    <a:cxn ang="T12">
                      <a:pos x="T4" y="T5"/>
                    </a:cxn>
                    <a:cxn ang="T13">
                      <a:pos x="T6" y="T7"/>
                    </a:cxn>
                    <a:cxn ang="T14">
                      <a:pos x="T8" y="T9"/>
                    </a:cxn>
                  </a:cxnLst>
                  <a:rect l="T15" t="T16" r="T17" b="T18"/>
                  <a:pathLst>
                    <a:path w="1248" h="816">
                      <a:moveTo>
                        <a:pt x="0" y="816"/>
                      </a:moveTo>
                      <a:cubicBezTo>
                        <a:pt x="104" y="812"/>
                        <a:pt x="208" y="808"/>
                        <a:pt x="336" y="720"/>
                      </a:cubicBezTo>
                      <a:cubicBezTo>
                        <a:pt x="464" y="632"/>
                        <a:pt x="656" y="392"/>
                        <a:pt x="768" y="288"/>
                      </a:cubicBezTo>
                      <a:cubicBezTo>
                        <a:pt x="880" y="184"/>
                        <a:pt x="928" y="144"/>
                        <a:pt x="1008" y="96"/>
                      </a:cubicBezTo>
                      <a:cubicBezTo>
                        <a:pt x="1088" y="48"/>
                        <a:pt x="1208" y="16"/>
                        <a:pt x="1248" y="0"/>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174104" name="Line 25"/>
                <p:cNvSpPr>
                  <a:spLocks noChangeShapeType="1"/>
                </p:cNvSpPr>
                <p:nvPr/>
              </p:nvSpPr>
              <p:spPr bwMode="auto">
                <a:xfrm>
                  <a:off x="2928" y="3312"/>
                  <a:ext cx="144"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grpSp>
        <p:grpSp>
          <p:nvGrpSpPr>
            <p:cNvPr id="174091" name="Group 26"/>
            <p:cNvGrpSpPr>
              <a:grpSpLocks/>
            </p:cNvGrpSpPr>
            <p:nvPr/>
          </p:nvGrpSpPr>
          <p:grpSpPr bwMode="auto">
            <a:xfrm>
              <a:off x="2208" y="3360"/>
              <a:ext cx="1632" cy="432"/>
              <a:chOff x="1296" y="3360"/>
              <a:chExt cx="2112" cy="528"/>
            </a:xfrm>
          </p:grpSpPr>
          <p:grpSp>
            <p:nvGrpSpPr>
              <p:cNvPr id="174096" name="Group 27"/>
              <p:cNvGrpSpPr>
                <a:grpSpLocks/>
              </p:cNvGrpSpPr>
              <p:nvPr/>
            </p:nvGrpSpPr>
            <p:grpSpPr bwMode="auto">
              <a:xfrm>
                <a:off x="1488" y="3648"/>
                <a:ext cx="1920" cy="240"/>
                <a:chOff x="3408" y="3648"/>
                <a:chExt cx="1920" cy="240"/>
              </a:xfrm>
            </p:grpSpPr>
            <p:sp>
              <p:nvSpPr>
                <p:cNvPr id="174098" name="AutoShape 28"/>
                <p:cNvSpPr>
                  <a:spLocks noChangeArrowheads="1"/>
                </p:cNvSpPr>
                <p:nvPr/>
              </p:nvSpPr>
              <p:spPr bwMode="auto">
                <a:xfrm>
                  <a:off x="3408" y="3648"/>
                  <a:ext cx="1920" cy="240"/>
                </a:xfrm>
                <a:prstGeom prst="parallelogram">
                  <a:avLst>
                    <a:gd name="adj" fmla="val 200000"/>
                  </a:avLst>
                </a:prstGeom>
                <a:solidFill>
                  <a:srgbClr val="C0C0C0"/>
                </a:solidFill>
                <a:ln w="9525">
                  <a:solidFill>
                    <a:schemeClr val="tx1"/>
                  </a:solidFill>
                  <a:prstDash val="dash"/>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74099" name="Freeform 29"/>
                <p:cNvSpPr>
                  <a:spLocks/>
                </p:cNvSpPr>
                <p:nvPr/>
              </p:nvSpPr>
              <p:spPr bwMode="auto">
                <a:xfrm>
                  <a:off x="3840" y="3696"/>
                  <a:ext cx="960" cy="144"/>
                </a:xfrm>
                <a:custGeom>
                  <a:avLst/>
                  <a:gdLst>
                    <a:gd name="T0" fmla="*/ 0 w 960"/>
                    <a:gd name="T1" fmla="*/ 144 h 144"/>
                    <a:gd name="T2" fmla="*/ 240 w 960"/>
                    <a:gd name="T3" fmla="*/ 0 h 144"/>
                    <a:gd name="T4" fmla="*/ 960 w 960"/>
                    <a:gd name="T5" fmla="*/ 96 h 144"/>
                    <a:gd name="T6" fmla="*/ 0 60000 65536"/>
                    <a:gd name="T7" fmla="*/ 0 60000 65536"/>
                    <a:gd name="T8" fmla="*/ 0 60000 65536"/>
                    <a:gd name="T9" fmla="*/ 0 w 960"/>
                    <a:gd name="T10" fmla="*/ 0 h 144"/>
                    <a:gd name="T11" fmla="*/ 960 w 960"/>
                    <a:gd name="T12" fmla="*/ 144 h 144"/>
                  </a:gdLst>
                  <a:ahLst/>
                  <a:cxnLst>
                    <a:cxn ang="T6">
                      <a:pos x="T0" y="T1"/>
                    </a:cxn>
                    <a:cxn ang="T7">
                      <a:pos x="T2" y="T3"/>
                    </a:cxn>
                    <a:cxn ang="T8">
                      <a:pos x="T4" y="T5"/>
                    </a:cxn>
                  </a:cxnLst>
                  <a:rect l="T9" t="T10" r="T11" b="T12"/>
                  <a:pathLst>
                    <a:path w="960" h="144">
                      <a:moveTo>
                        <a:pt x="0" y="144"/>
                      </a:moveTo>
                      <a:lnTo>
                        <a:pt x="240" y="0"/>
                      </a:lnTo>
                      <a:lnTo>
                        <a:pt x="960" y="9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sp>
            <p:nvSpPr>
              <p:cNvPr id="174097" name="Freeform 30"/>
              <p:cNvSpPr>
                <a:spLocks/>
              </p:cNvSpPr>
              <p:nvPr/>
            </p:nvSpPr>
            <p:spPr bwMode="auto">
              <a:xfrm>
                <a:off x="1296" y="3360"/>
                <a:ext cx="2064" cy="432"/>
              </a:xfrm>
              <a:custGeom>
                <a:avLst/>
                <a:gdLst>
                  <a:gd name="T0" fmla="*/ 0 w 2064"/>
                  <a:gd name="T1" fmla="*/ 432 h 432"/>
                  <a:gd name="T2" fmla="*/ 384 w 2064"/>
                  <a:gd name="T3" fmla="*/ 432 h 432"/>
                  <a:gd name="T4" fmla="*/ 384 w 2064"/>
                  <a:gd name="T5" fmla="*/ 0 h 432"/>
                  <a:gd name="T6" fmla="*/ 1824 w 2064"/>
                  <a:gd name="T7" fmla="*/ 0 h 432"/>
                  <a:gd name="T8" fmla="*/ 1824 w 2064"/>
                  <a:gd name="T9" fmla="*/ 432 h 432"/>
                  <a:gd name="T10" fmla="*/ 2064 w 2064"/>
                  <a:gd name="T11" fmla="*/ 432 h 432"/>
                  <a:gd name="T12" fmla="*/ 0 60000 65536"/>
                  <a:gd name="T13" fmla="*/ 0 60000 65536"/>
                  <a:gd name="T14" fmla="*/ 0 60000 65536"/>
                  <a:gd name="T15" fmla="*/ 0 60000 65536"/>
                  <a:gd name="T16" fmla="*/ 0 60000 65536"/>
                  <a:gd name="T17" fmla="*/ 0 60000 65536"/>
                  <a:gd name="T18" fmla="*/ 0 w 2064"/>
                  <a:gd name="T19" fmla="*/ 0 h 432"/>
                  <a:gd name="T20" fmla="*/ 2064 w 2064"/>
                  <a:gd name="T21" fmla="*/ 432 h 432"/>
                </a:gdLst>
                <a:ahLst/>
                <a:cxnLst>
                  <a:cxn ang="T12">
                    <a:pos x="T0" y="T1"/>
                  </a:cxn>
                  <a:cxn ang="T13">
                    <a:pos x="T2" y="T3"/>
                  </a:cxn>
                  <a:cxn ang="T14">
                    <a:pos x="T4" y="T5"/>
                  </a:cxn>
                  <a:cxn ang="T15">
                    <a:pos x="T6" y="T7"/>
                  </a:cxn>
                  <a:cxn ang="T16">
                    <a:pos x="T8" y="T9"/>
                  </a:cxn>
                  <a:cxn ang="T17">
                    <a:pos x="T10" y="T11"/>
                  </a:cxn>
                </a:cxnLst>
                <a:rect l="T18" t="T19" r="T20" b="T21"/>
                <a:pathLst>
                  <a:path w="2064" h="432">
                    <a:moveTo>
                      <a:pt x="0" y="432"/>
                    </a:moveTo>
                    <a:lnTo>
                      <a:pt x="384" y="432"/>
                    </a:lnTo>
                    <a:lnTo>
                      <a:pt x="384" y="0"/>
                    </a:lnTo>
                    <a:lnTo>
                      <a:pt x="1824" y="0"/>
                    </a:lnTo>
                    <a:lnTo>
                      <a:pt x="1824" y="432"/>
                    </a:lnTo>
                    <a:lnTo>
                      <a:pt x="2064" y="432"/>
                    </a:ln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pSp>
        <p:sp>
          <p:nvSpPr>
            <p:cNvPr id="174092" name="Text Box 31"/>
            <p:cNvSpPr txBox="1">
              <a:spLocks noChangeArrowheads="1"/>
            </p:cNvSpPr>
            <p:nvPr/>
          </p:nvSpPr>
          <p:spPr bwMode="auto">
            <a:xfrm>
              <a:off x="3923" y="3389"/>
              <a:ext cx="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000">
                  <a:solidFill>
                    <a:srgbClr val="000000"/>
                  </a:solidFill>
                  <a:cs typeface="Times New Roman" panose="02020603050405020304" pitchFamily="18" charset="0"/>
                </a:rPr>
                <a:t>or</a:t>
              </a:r>
              <a:endParaRPr lang="ru-RU" altLang="en-US" sz="2000">
                <a:solidFill>
                  <a:srgbClr val="000000"/>
                </a:solidFill>
                <a:cs typeface="Times New Roman" panose="02020603050405020304" pitchFamily="18" charset="0"/>
              </a:endParaRPr>
            </a:p>
          </p:txBody>
        </p:sp>
        <p:sp>
          <p:nvSpPr>
            <p:cNvPr id="174093" name="Text Box 32"/>
            <p:cNvSpPr txBox="1">
              <a:spLocks noChangeArrowheads="1"/>
            </p:cNvSpPr>
            <p:nvPr/>
          </p:nvSpPr>
          <p:spPr bwMode="auto">
            <a:xfrm>
              <a:off x="99" y="3360"/>
              <a:ext cx="20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000">
                  <a:solidFill>
                    <a:srgbClr val="000000"/>
                  </a:solidFill>
                  <a:cs typeface="Times New Roman" panose="02020603050405020304" pitchFamily="18" charset="0"/>
                </a:rPr>
                <a:t>Window function </a:t>
              </a:r>
              <a:r>
                <a:rPr lang="en-US" altLang="en-US" i="1">
                  <a:solidFill>
                    <a:srgbClr val="000000"/>
                  </a:solidFill>
                  <a:latin typeface="Times New Roman" panose="02020603050405020304" pitchFamily="18" charset="0"/>
                  <a:cs typeface="Times New Roman" panose="02020603050405020304" pitchFamily="18" charset="0"/>
                </a:rPr>
                <a:t>w(x,y)</a:t>
              </a:r>
              <a:r>
                <a:rPr lang="en-US" altLang="en-US" sz="2000">
                  <a:solidFill>
                    <a:srgbClr val="000000"/>
                  </a:solidFill>
                  <a:latin typeface="Times New Roman" panose="02020603050405020304" pitchFamily="18" charset="0"/>
                  <a:cs typeface="Times New Roman" panose="02020603050405020304" pitchFamily="18" charset="0"/>
                </a:rPr>
                <a:t> =</a:t>
              </a:r>
              <a:endParaRPr lang="ru-RU" altLang="en-US" sz="2000">
                <a:solidFill>
                  <a:srgbClr val="000000"/>
                </a:solidFill>
                <a:latin typeface="Times New Roman" panose="02020603050405020304" pitchFamily="18" charset="0"/>
                <a:cs typeface="Times New Roman" panose="02020603050405020304" pitchFamily="18" charset="0"/>
              </a:endParaRPr>
            </a:p>
          </p:txBody>
        </p:sp>
        <p:sp>
          <p:nvSpPr>
            <p:cNvPr id="174094" name="Text Box 33"/>
            <p:cNvSpPr txBox="1">
              <a:spLocks noChangeArrowheads="1"/>
            </p:cNvSpPr>
            <p:nvPr/>
          </p:nvSpPr>
          <p:spPr bwMode="auto">
            <a:xfrm>
              <a:off x="4478" y="3869"/>
              <a:ext cx="7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000">
                  <a:solidFill>
                    <a:srgbClr val="000000"/>
                  </a:solidFill>
                  <a:cs typeface="Times New Roman" panose="02020603050405020304" pitchFamily="18" charset="0"/>
                </a:rPr>
                <a:t>Gaussian</a:t>
              </a:r>
              <a:endParaRPr lang="ru-RU" altLang="en-US" sz="2000">
                <a:solidFill>
                  <a:srgbClr val="000000"/>
                </a:solidFill>
                <a:cs typeface="Times New Roman" panose="02020603050405020304" pitchFamily="18" charset="0"/>
              </a:endParaRPr>
            </a:p>
          </p:txBody>
        </p:sp>
        <p:sp>
          <p:nvSpPr>
            <p:cNvPr id="174095" name="Text Box 34"/>
            <p:cNvSpPr txBox="1">
              <a:spLocks noChangeArrowheads="1"/>
            </p:cNvSpPr>
            <p:nvPr/>
          </p:nvSpPr>
          <p:spPr bwMode="auto">
            <a:xfrm>
              <a:off x="2154" y="3869"/>
              <a:ext cx="16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000">
                  <a:solidFill>
                    <a:srgbClr val="000000"/>
                  </a:solidFill>
                  <a:cs typeface="Times New Roman" panose="02020603050405020304" pitchFamily="18" charset="0"/>
                </a:rPr>
                <a:t>1 in window, 0 outside</a:t>
              </a:r>
              <a:endParaRPr lang="ru-RU" altLang="en-US" sz="2000">
                <a:solidFill>
                  <a:srgbClr val="000000"/>
                </a:solidFill>
                <a:cs typeface="Times New Roman" panose="02020603050405020304" pitchFamily="18" charset="0"/>
              </a:endParaRPr>
            </a:p>
          </p:txBody>
        </p:sp>
      </p:grpSp>
      <p:sp>
        <p:nvSpPr>
          <p:cNvPr id="174088" name="Text Box 35"/>
          <p:cNvSpPr txBox="1">
            <a:spLocks noChangeArrowheads="1"/>
          </p:cNvSpPr>
          <p:nvPr/>
        </p:nvSpPr>
        <p:spPr bwMode="auto">
          <a:xfrm>
            <a:off x="9028113" y="6477000"/>
            <a:ext cx="16748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0" hangingPunct="0">
              <a:spcBef>
                <a:spcPct val="0"/>
              </a:spcBef>
            </a:pPr>
            <a:r>
              <a:rPr lang="en-US" altLang="en-US" sz="1400">
                <a:solidFill>
                  <a:srgbClr val="000000"/>
                </a:solidFill>
                <a:cs typeface="Arial" panose="020B0604020202020204" pitchFamily="34" charset="0"/>
              </a:rPr>
              <a:t>Source: R. Szeliski</a:t>
            </a:r>
          </a:p>
        </p:txBody>
      </p:sp>
      <p:sp>
        <p:nvSpPr>
          <p:cNvPr id="174089"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spTree>
    <p:extLst>
      <p:ext uri="{BB962C8B-B14F-4D97-AF65-F5344CB8AC3E}">
        <p14:creationId xmlns:p14="http://schemas.microsoft.com/office/powerpoint/2010/main" val="4314254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06AB-AF99-48A7-8C23-55D4CE013C9E}"/>
              </a:ext>
            </a:extLst>
          </p:cNvPr>
          <p:cNvSpPr>
            <a:spLocks noGrp="1"/>
          </p:cNvSpPr>
          <p:nvPr>
            <p:ph type="title"/>
          </p:nvPr>
        </p:nvSpPr>
        <p:spPr/>
        <p:txBody>
          <a:bodyPr/>
          <a:lstStyle/>
          <a:p>
            <a:r>
              <a:rPr lang="en-IN" dirty="0"/>
              <a:t>Introduction - Motivation</a:t>
            </a:r>
          </a:p>
        </p:txBody>
      </p:sp>
      <p:sp>
        <p:nvSpPr>
          <p:cNvPr id="3" name="Content Placeholder 2">
            <a:extLst>
              <a:ext uri="{FF2B5EF4-FFF2-40B4-BE49-F238E27FC236}">
                <a16:creationId xmlns:a16="http://schemas.microsoft.com/office/drawing/2014/main" id="{8B610F6B-9C83-4F18-8E8B-F24D3C6EA977}"/>
              </a:ext>
            </a:extLst>
          </p:cNvPr>
          <p:cNvSpPr>
            <a:spLocks noGrp="1"/>
          </p:cNvSpPr>
          <p:nvPr>
            <p:ph idx="1"/>
          </p:nvPr>
        </p:nvSpPr>
        <p:spPr>
          <a:xfrm>
            <a:off x="605458" y="1364503"/>
            <a:ext cx="6369698" cy="4754564"/>
          </a:xfrm>
        </p:spPr>
        <p:txBody>
          <a:bodyPr/>
          <a:lstStyle/>
          <a:p>
            <a:r>
              <a:rPr lang="en-IN" sz="1800" b="0" dirty="0">
                <a:effectLst/>
                <a:latin typeface="Calibri" panose="020F0502020204030204" pitchFamily="34" charset="0"/>
                <a:ea typeface="Calibri" panose="020F0502020204030204" pitchFamily="34" charset="0"/>
                <a:cs typeface="Times New Roman" panose="02020603050405020304" pitchFamily="18" charset="0"/>
              </a:rPr>
              <a:t>The Computer Vision (CV) algorithms require the detection and matching of the features</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For example: image-alignment. It may be worthwhile to </a:t>
            </a:r>
            <a:r>
              <a:rPr lang="en-IN" sz="1800" dirty="0">
                <a:effectLst/>
                <a:latin typeface="Calibri" panose="020F0502020204030204" pitchFamily="34" charset="0"/>
                <a:ea typeface="Calibri" panose="020F0502020204030204" pitchFamily="34" charset="0"/>
                <a:cs typeface="Times New Roman" panose="02020603050405020304" pitchFamily="18" charset="0"/>
              </a:rPr>
              <a:t>identify the points that align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(that point the same things) in these two images and can be </a:t>
            </a:r>
            <a:r>
              <a:rPr lang="en-IN" sz="1800" dirty="0">
                <a:effectLst/>
                <a:latin typeface="Calibri" panose="020F0502020204030204" pitchFamily="34" charset="0"/>
                <a:ea typeface="Calibri" panose="020F0502020204030204" pitchFamily="34" charset="0"/>
                <a:cs typeface="Times New Roman" panose="02020603050405020304" pitchFamily="18" charset="0"/>
              </a:rPr>
              <a:t>stitched together seamlessly</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Another example is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image correspondence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that can be established between two images so a </a:t>
            </a:r>
            <a:r>
              <a:rPr lang="en-IN" sz="1800" dirty="0">
                <a:effectLst/>
                <a:latin typeface="Calibri" panose="020F0502020204030204" pitchFamily="34" charset="0"/>
                <a:ea typeface="Calibri" panose="020F0502020204030204" pitchFamily="34" charset="0"/>
                <a:cs typeface="Times New Roman" panose="02020603050405020304" pitchFamily="18" charset="0"/>
              </a:rPr>
              <a:t>3D representation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can be generated</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it is </a:t>
            </a:r>
            <a:r>
              <a:rPr lang="en-IN" sz="1800" dirty="0">
                <a:effectLst/>
                <a:latin typeface="Calibri" panose="020F0502020204030204" pitchFamily="34" charset="0"/>
                <a:ea typeface="Calibri" panose="020F0502020204030204" pitchFamily="34" charset="0"/>
                <a:cs typeface="Times New Roman" panose="02020603050405020304" pitchFamily="18" charset="0"/>
              </a:rPr>
              <a:t>important to identify (detect)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what kind of features (points of similarity or correspondence in the above pictures) have to be identified and then matched </a:t>
            </a:r>
            <a:endParaRPr lang="en-IN" b="0" dirty="0"/>
          </a:p>
        </p:txBody>
      </p:sp>
      <p:sp>
        <p:nvSpPr>
          <p:cNvPr id="4" name="Footer Placeholder 3">
            <a:extLst>
              <a:ext uri="{FF2B5EF4-FFF2-40B4-BE49-F238E27FC236}">
                <a16:creationId xmlns:a16="http://schemas.microsoft.com/office/drawing/2014/main" id="{D89452FA-3F35-4D36-8852-64BFDDF1EA17}"/>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4DBE0875-0BE4-4C37-A9E7-84BE2BBD304C}"/>
              </a:ext>
            </a:extLst>
          </p:cNvPr>
          <p:cNvSpPr>
            <a:spLocks noGrp="1"/>
          </p:cNvSpPr>
          <p:nvPr>
            <p:ph type="sldNum" sz="quarter" idx="12"/>
          </p:nvPr>
        </p:nvSpPr>
        <p:spPr/>
        <p:txBody>
          <a:bodyPr/>
          <a:lstStyle/>
          <a:p>
            <a:fld id="{06AC2BAF-6E0E-4899-AC44-A744DBDDF038}" type="slidenum">
              <a:rPr lang="en-IN" smtClean="0"/>
              <a:t>2</a:t>
            </a:fld>
            <a:endParaRPr lang="en-IN"/>
          </a:p>
        </p:txBody>
      </p:sp>
      <p:pic>
        <p:nvPicPr>
          <p:cNvPr id="6" name="Picture 5">
            <a:extLst>
              <a:ext uri="{FF2B5EF4-FFF2-40B4-BE49-F238E27FC236}">
                <a16:creationId xmlns:a16="http://schemas.microsoft.com/office/drawing/2014/main" id="{B444F131-201E-4A09-A736-28D39F488A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86310" y="985673"/>
            <a:ext cx="2323759" cy="1632912"/>
          </a:xfrm>
          <a:prstGeom prst="rect">
            <a:avLst/>
          </a:prstGeom>
          <a:noFill/>
          <a:ln>
            <a:noFill/>
          </a:ln>
        </p:spPr>
      </p:pic>
      <p:pic>
        <p:nvPicPr>
          <p:cNvPr id="7" name="Picture 6">
            <a:extLst>
              <a:ext uri="{FF2B5EF4-FFF2-40B4-BE49-F238E27FC236}">
                <a16:creationId xmlns:a16="http://schemas.microsoft.com/office/drawing/2014/main" id="{633CE237-1F1A-44DB-AA96-3F958CC3F0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3432" y="1004890"/>
            <a:ext cx="2296412" cy="1613695"/>
          </a:xfrm>
          <a:prstGeom prst="rect">
            <a:avLst/>
          </a:prstGeom>
          <a:noFill/>
          <a:ln>
            <a:noFill/>
          </a:ln>
        </p:spPr>
      </p:pic>
      <p:pic>
        <p:nvPicPr>
          <p:cNvPr id="8" name="Picture 7">
            <a:extLst>
              <a:ext uri="{FF2B5EF4-FFF2-40B4-BE49-F238E27FC236}">
                <a16:creationId xmlns:a16="http://schemas.microsoft.com/office/drawing/2014/main" id="{E46D1840-58DF-4A9D-A789-DB98E2B26E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5051" y="2820195"/>
            <a:ext cx="2479040" cy="1857375"/>
          </a:xfrm>
          <a:prstGeom prst="rect">
            <a:avLst/>
          </a:prstGeom>
          <a:noFill/>
          <a:ln>
            <a:noFill/>
          </a:ln>
        </p:spPr>
      </p:pic>
      <p:pic>
        <p:nvPicPr>
          <p:cNvPr id="9" name="Picture 8">
            <a:extLst>
              <a:ext uri="{FF2B5EF4-FFF2-40B4-BE49-F238E27FC236}">
                <a16:creationId xmlns:a16="http://schemas.microsoft.com/office/drawing/2014/main" id="{6CE39C02-E820-4D62-94E0-B3BA6C13A7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86310" y="2765585"/>
            <a:ext cx="2552700" cy="1911985"/>
          </a:xfrm>
          <a:prstGeom prst="rect">
            <a:avLst/>
          </a:prstGeom>
          <a:noFill/>
          <a:ln>
            <a:noFill/>
          </a:ln>
        </p:spPr>
      </p:pic>
      <p:grpSp>
        <p:nvGrpSpPr>
          <p:cNvPr id="16" name="Group 15">
            <a:extLst>
              <a:ext uri="{FF2B5EF4-FFF2-40B4-BE49-F238E27FC236}">
                <a16:creationId xmlns:a16="http://schemas.microsoft.com/office/drawing/2014/main" id="{9F6B7361-79A9-409F-B892-B07EF363D078}"/>
              </a:ext>
            </a:extLst>
          </p:cNvPr>
          <p:cNvGrpSpPr/>
          <p:nvPr/>
        </p:nvGrpSpPr>
        <p:grpSpPr>
          <a:xfrm>
            <a:off x="2168908" y="4946015"/>
            <a:ext cx="3896588" cy="1427006"/>
            <a:chOff x="3240911" y="2013043"/>
            <a:chExt cx="5676900" cy="2871788"/>
          </a:xfrm>
        </p:grpSpPr>
        <p:pic>
          <p:nvPicPr>
            <p:cNvPr id="10" name="Picture 9">
              <a:extLst>
                <a:ext uri="{FF2B5EF4-FFF2-40B4-BE49-F238E27FC236}">
                  <a16:creationId xmlns:a16="http://schemas.microsoft.com/office/drawing/2014/main" id="{D3CBA694-FAE8-4C44-B93E-8528FC79F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614" r="24120" b="6261"/>
            <a:stretch>
              <a:fillRect/>
            </a:stretch>
          </p:blipFill>
          <p:spPr bwMode="auto">
            <a:xfrm>
              <a:off x="3240911" y="2013043"/>
              <a:ext cx="1987550"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25BE3B62-A6EA-4680-ACFB-2E86B342BB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7611" y="2254343"/>
              <a:ext cx="16002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BF23A1A9-0BBE-48EE-B47A-356DDB0DE1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123" t="30582" r="48683" b="53894"/>
            <a:stretch>
              <a:fillRect/>
            </a:stretch>
          </p:blipFill>
          <p:spPr bwMode="auto">
            <a:xfrm>
              <a:off x="5603111" y="2930618"/>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6F25899A-6D3C-4956-810F-5C56F35AC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0475" t="32785" r="29762" b="42061"/>
            <a:stretch>
              <a:fillRect/>
            </a:stretch>
          </p:blipFill>
          <p:spPr bwMode="auto">
            <a:xfrm>
              <a:off x="6403211" y="2889343"/>
              <a:ext cx="47625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5EDE4639-FDFA-42AC-BE43-EBDDCA7E455D}"/>
                </a:ext>
              </a:extLst>
            </p:cNvPr>
            <p:cNvSpPr txBox="1">
              <a:spLocks noChangeArrowheads="1"/>
            </p:cNvSpPr>
            <p:nvPr/>
          </p:nvSpPr>
          <p:spPr bwMode="auto">
            <a:xfrm>
              <a:off x="6060311" y="2936968"/>
              <a:ext cx="39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spcBef>
                  <a:spcPct val="0"/>
                </a:spcBef>
                <a:buFontTx/>
                <a:buNone/>
              </a:pPr>
              <a:r>
                <a:rPr lang="en-US" altLang="en-US">
                  <a:solidFill>
                    <a:prstClr val="black"/>
                  </a:solidFill>
                  <a:latin typeface="Arial" panose="020B0604020202020204" pitchFamily="34" charset="0"/>
                  <a:cs typeface="Arial" panose="020B0604020202020204" pitchFamily="34" charset="0"/>
                </a:rPr>
                <a:t>≈</a:t>
              </a:r>
            </a:p>
          </p:txBody>
        </p:sp>
        <p:cxnSp>
          <p:nvCxnSpPr>
            <p:cNvPr id="15" name="Straight Arrow Connector 14">
              <a:extLst>
                <a:ext uri="{FF2B5EF4-FFF2-40B4-BE49-F238E27FC236}">
                  <a16:creationId xmlns:a16="http://schemas.microsoft.com/office/drawing/2014/main" id="{354DA2CD-9FB0-46F6-BE47-2EB28ECA99CF}"/>
                </a:ext>
              </a:extLst>
            </p:cNvPr>
            <p:cNvCxnSpPr/>
            <p:nvPr/>
          </p:nvCxnSpPr>
          <p:spPr>
            <a:xfrm>
              <a:off x="4666486" y="3005231"/>
              <a:ext cx="784225" cy="18415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73579408-5180-465E-AC20-9A24F8C8EA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9679" y="4793604"/>
            <a:ext cx="4810390" cy="166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57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76131"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5124" name="Equation" r:id="rId4" imgW="2768600" imgH="381000" progId="">
                  <p:embed/>
                </p:oleObj>
              </mc:Choice>
              <mc:Fallback>
                <p:oleObj name="Equation" r:id="rId4" imgW="2768600" imgH="381000" progId="">
                  <p:embed/>
                  <p:pic>
                    <p:nvPicPr>
                      <p:cNvPr id="1761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32" name="Text Box 4"/>
          <p:cNvSpPr txBox="1">
            <a:spLocks noChangeArrowheads="1"/>
          </p:cNvSpPr>
          <p:nvPr/>
        </p:nvSpPr>
        <p:spPr bwMode="auto">
          <a:xfrm>
            <a:off x="1981201" y="3133725"/>
            <a:ext cx="8283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We want to find out how this function behaves for small shifts</a:t>
            </a:r>
            <a:endParaRPr lang="ru-RU" altLang="en-US">
              <a:solidFill>
                <a:srgbClr val="000000"/>
              </a:solidFill>
              <a:cs typeface="Times New Roman" panose="02020603050405020304" pitchFamily="18" charset="0"/>
            </a:endParaRPr>
          </a:p>
        </p:txBody>
      </p:sp>
      <p:sp>
        <p:nvSpPr>
          <p:cNvPr id="176133"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pic>
        <p:nvPicPr>
          <p:cNvPr id="17613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1" y="4495800"/>
            <a:ext cx="1971675" cy="1981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76135" name="TextBox 12"/>
          <p:cNvSpPr txBox="1">
            <a:spLocks noChangeArrowheads="1"/>
          </p:cNvSpPr>
          <p:nvPr/>
        </p:nvSpPr>
        <p:spPr bwMode="auto">
          <a:xfrm>
            <a:off x="5815014" y="3895726"/>
            <a:ext cx="1163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E</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u</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v</a:t>
            </a:r>
            <a:r>
              <a:rPr lang="en-US" altLang="en-US">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8414684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78179"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6148" name="Equation" r:id="rId4" imgW="2768600" imgH="381000" progId="">
                  <p:embed/>
                </p:oleObj>
              </mc:Choice>
              <mc:Fallback>
                <p:oleObj name="Equation" r:id="rId4" imgW="2768600" imgH="381000" progId="">
                  <p:embed/>
                  <p:pic>
                    <p:nvPicPr>
                      <p:cNvPr id="17817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80" name="Text Box 4"/>
          <p:cNvSpPr txBox="1">
            <a:spLocks noChangeArrowheads="1"/>
          </p:cNvSpPr>
          <p:nvPr/>
        </p:nvSpPr>
        <p:spPr bwMode="auto">
          <a:xfrm>
            <a:off x="1981201" y="3133725"/>
            <a:ext cx="8283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We want to find out how this function behaves for small shifts</a:t>
            </a:r>
            <a:endParaRPr lang="ru-RU" altLang="en-US">
              <a:solidFill>
                <a:srgbClr val="000000"/>
              </a:solidFill>
              <a:cs typeface="Times New Roman" panose="02020603050405020304" pitchFamily="18" charset="0"/>
            </a:endParaRPr>
          </a:p>
        </p:txBody>
      </p:sp>
      <p:sp>
        <p:nvSpPr>
          <p:cNvPr id="178181"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sp>
        <p:nvSpPr>
          <p:cNvPr id="8" name="Text Box 4"/>
          <p:cNvSpPr txBox="1">
            <a:spLocks noChangeArrowheads="1"/>
          </p:cNvSpPr>
          <p:nvPr/>
        </p:nvSpPr>
        <p:spPr bwMode="auto">
          <a:xfrm>
            <a:off x="1981200" y="4648201"/>
            <a:ext cx="8610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But this is very slow to compute naively.</a:t>
            </a:r>
          </a:p>
          <a:p>
            <a:pPr>
              <a:spcBef>
                <a:spcPct val="0"/>
              </a:spcBef>
            </a:pPr>
            <a:r>
              <a:rPr lang="en-US" altLang="en-US">
                <a:solidFill>
                  <a:srgbClr val="000000"/>
                </a:solidFill>
                <a:cs typeface="Times New Roman" panose="02020603050405020304" pitchFamily="18" charset="0"/>
              </a:rPr>
              <a:t>O(window_width</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 * shift_range</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 * image_width</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a:t>
            </a:r>
          </a:p>
          <a:p>
            <a:pPr>
              <a:spcBef>
                <a:spcPct val="0"/>
              </a:spcBef>
            </a:pPr>
            <a:endParaRPr lang="en-US" altLang="en-US">
              <a:solidFill>
                <a:srgbClr val="000000"/>
              </a:solidFill>
              <a:cs typeface="Times New Roman" panose="02020603050405020304" pitchFamily="18" charset="0"/>
            </a:endParaRPr>
          </a:p>
          <a:p>
            <a:pPr>
              <a:spcBef>
                <a:spcPct val="0"/>
              </a:spcBef>
            </a:pPr>
            <a:r>
              <a:rPr lang="en-US" altLang="en-US">
                <a:solidFill>
                  <a:srgbClr val="000000"/>
                </a:solidFill>
                <a:cs typeface="Times New Roman" panose="02020603050405020304" pitchFamily="18" charset="0"/>
              </a:rPr>
              <a:t>O( 11</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 * 11</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 * 600</a:t>
            </a:r>
            <a:r>
              <a:rPr lang="en-US" altLang="en-US" baseline="30000">
                <a:solidFill>
                  <a:srgbClr val="000000"/>
                </a:solidFill>
                <a:cs typeface="Times New Roman" panose="02020603050405020304" pitchFamily="18" charset="0"/>
              </a:rPr>
              <a:t>2</a:t>
            </a:r>
            <a:r>
              <a:rPr lang="en-US" altLang="en-US">
                <a:solidFill>
                  <a:srgbClr val="000000"/>
                </a:solidFill>
                <a:cs typeface="Times New Roman" panose="02020603050405020304" pitchFamily="18" charset="0"/>
              </a:rPr>
              <a:t> ) = 5.2 billion of these </a:t>
            </a:r>
          </a:p>
          <a:p>
            <a:pPr>
              <a:spcBef>
                <a:spcPct val="0"/>
              </a:spcBef>
            </a:pPr>
            <a:r>
              <a:rPr lang="en-US" altLang="en-US">
                <a:solidFill>
                  <a:srgbClr val="000000"/>
                </a:solidFill>
                <a:cs typeface="Times New Roman" panose="02020603050405020304" pitchFamily="18" charset="0"/>
              </a:rPr>
              <a:t>14.6 thousand per pixel in your image</a:t>
            </a:r>
            <a:endParaRPr lang="ru-RU" altLang="en-US">
              <a:solidFill>
                <a:srgbClr val="000000"/>
              </a:solidFill>
              <a:cs typeface="Times New Roman" panose="02020603050405020304" pitchFamily="18" charset="0"/>
            </a:endParaRPr>
          </a:p>
        </p:txBody>
      </p:sp>
      <p:sp>
        <p:nvSpPr>
          <p:cNvPr id="2" name="Curved Right Arrow 1"/>
          <p:cNvSpPr>
            <a:spLocks noChangeArrowheads="1"/>
          </p:cNvSpPr>
          <p:nvPr/>
        </p:nvSpPr>
        <p:spPr bwMode="auto">
          <a:xfrm rot="-10115051">
            <a:off x="9053513" y="2435225"/>
            <a:ext cx="1143000" cy="4114800"/>
          </a:xfrm>
          <a:prstGeom prst="curvedRightArrow">
            <a:avLst>
              <a:gd name="adj1" fmla="val 25000"/>
              <a:gd name="adj2" fmla="val 50000"/>
              <a:gd name="adj3" fmla="val 25000"/>
            </a:avLst>
          </a:prstGeom>
          <a:solidFill>
            <a:schemeClr val="accent1"/>
          </a:solidFill>
          <a:ln w="9525" algn="ctr">
            <a:solidFill>
              <a:schemeClr val="tx1"/>
            </a:solidFill>
            <a:round/>
            <a:headEnd/>
            <a:tailEnd/>
          </a:ln>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defRPr sz="2800">
                <a:solidFill>
                  <a:schemeClr val="tx1"/>
                </a:solidFill>
                <a:latin typeface="Arial" panose="020B0604020202020204" pitchFamily="34" charset="0"/>
                <a:cs typeface="Arial" panose="020B0604020202020204" pitchFamily="34" charset="0"/>
              </a:defRPr>
            </a:lvl2pPr>
            <a:lvl3pPr marL="1143000" indent="-228600">
              <a:defRPr sz="2800">
                <a:solidFill>
                  <a:schemeClr val="tx1"/>
                </a:solidFill>
                <a:latin typeface="Arial" panose="020B0604020202020204" pitchFamily="34" charset="0"/>
                <a:cs typeface="Arial" panose="020B0604020202020204" pitchFamily="34" charset="0"/>
              </a:defRPr>
            </a:lvl3pPr>
            <a:lvl4pPr marL="1600200" indent="-228600">
              <a:defRPr sz="2800">
                <a:solidFill>
                  <a:schemeClr val="tx1"/>
                </a:solidFill>
                <a:latin typeface="Arial" panose="020B0604020202020204" pitchFamily="34" charset="0"/>
                <a:cs typeface="Arial" panose="020B0604020202020204" pitchFamily="34" charset="0"/>
              </a:defRPr>
            </a:lvl4pPr>
            <a:lvl5pPr marL="2057400" indent="-22860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0" hangingPunct="0"/>
            <a:endParaRPr lang="en-US" altLang="en-US">
              <a:solidFill>
                <a:srgbClr val="000000"/>
              </a:solidFill>
            </a:endParaRPr>
          </a:p>
        </p:txBody>
      </p:sp>
    </p:spTree>
    <p:extLst>
      <p:ext uri="{BB962C8B-B14F-4D97-AF65-F5344CB8AC3E}">
        <p14:creationId xmlns:p14="http://schemas.microsoft.com/office/powerpoint/2010/main" val="599364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80227"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7172" name="Equation" r:id="rId4" imgW="2768600" imgH="381000" progId="">
                  <p:embed/>
                </p:oleObj>
              </mc:Choice>
              <mc:Fallback>
                <p:oleObj name="Equation" r:id="rId4" imgW="2768600" imgH="381000" progId="">
                  <p:embed/>
                  <p:pic>
                    <p:nvPicPr>
                      <p:cNvPr id="1802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0228" name="Text Box 4"/>
          <p:cNvSpPr txBox="1">
            <a:spLocks noChangeArrowheads="1"/>
          </p:cNvSpPr>
          <p:nvPr/>
        </p:nvSpPr>
        <p:spPr bwMode="auto">
          <a:xfrm>
            <a:off x="1981201" y="3133725"/>
            <a:ext cx="8283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We want to find out how this function behaves for small shifts</a:t>
            </a:r>
            <a:endParaRPr lang="ru-RU" altLang="en-US">
              <a:solidFill>
                <a:srgbClr val="000000"/>
              </a:solidFill>
              <a:cs typeface="Times New Roman" panose="02020603050405020304" pitchFamily="18" charset="0"/>
            </a:endParaRPr>
          </a:p>
        </p:txBody>
      </p:sp>
      <p:sp>
        <p:nvSpPr>
          <p:cNvPr id="180229"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pic>
        <p:nvPicPr>
          <p:cNvPr id="180230"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rcRect/>
          <a:stretch>
            <a:fillRect/>
          </a:stretch>
        </p:blipFill>
        <p:spPr>
          <a:xfrm>
            <a:off x="2147888" y="5608638"/>
            <a:ext cx="7950200" cy="685800"/>
          </a:xfrm>
        </p:spPr>
      </p:pic>
      <p:sp>
        <p:nvSpPr>
          <p:cNvPr id="180231" name="Text Box 4"/>
          <p:cNvSpPr txBox="1">
            <a:spLocks noChangeArrowheads="1"/>
          </p:cNvSpPr>
          <p:nvPr/>
        </p:nvSpPr>
        <p:spPr bwMode="auto">
          <a:xfrm>
            <a:off x="1960564" y="4286250"/>
            <a:ext cx="8283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dirty="0">
                <a:solidFill>
                  <a:srgbClr val="000000"/>
                </a:solidFill>
                <a:cs typeface="Times New Roman" panose="02020603050405020304" pitchFamily="18" charset="0"/>
              </a:rPr>
              <a:t>Recall Taylor series expansion. A function f can be approximated around point a as</a:t>
            </a:r>
            <a:endParaRPr lang="ru-RU" altLang="en-US"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29982678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en-US" altLang="en-US"/>
              <a:t>Corner Detection: Mathematics</a:t>
            </a:r>
            <a:endParaRPr lang="ru-RU" altLang="en-US"/>
          </a:p>
        </p:txBody>
      </p:sp>
      <p:graphicFrame>
        <p:nvGraphicFramePr>
          <p:cNvPr id="183299" name="Object 3"/>
          <p:cNvGraphicFramePr>
            <a:graphicFrameLocks noChangeAspect="1"/>
          </p:cNvGraphicFramePr>
          <p:nvPr/>
        </p:nvGraphicFramePr>
        <p:xfrm>
          <a:off x="2743200" y="1981200"/>
          <a:ext cx="6934200" cy="954088"/>
        </p:xfrm>
        <a:graphic>
          <a:graphicData uri="http://schemas.openxmlformats.org/presentationml/2006/ole">
            <mc:AlternateContent xmlns:mc="http://schemas.openxmlformats.org/markup-compatibility/2006">
              <mc:Choice xmlns:v="urn:schemas-microsoft-com:vml" Requires="v">
                <p:oleObj spid="_x0000_s8198" name="Equation" r:id="rId4" imgW="2768600" imgH="381000" progId="">
                  <p:embed/>
                </p:oleObj>
              </mc:Choice>
              <mc:Fallback>
                <p:oleObj name="Equation" r:id="rId4" imgW="2768600" imgH="381000" progId="">
                  <p:embed/>
                  <p:pic>
                    <p:nvPicPr>
                      <p:cNvPr id="1832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981200"/>
                        <a:ext cx="6934200" cy="954088"/>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0" name="Text Box 35"/>
          <p:cNvSpPr txBox="1">
            <a:spLocks noChangeArrowheads="1"/>
          </p:cNvSpPr>
          <p:nvPr/>
        </p:nvSpPr>
        <p:spPr bwMode="auto">
          <a:xfrm>
            <a:off x="1981200" y="4191000"/>
            <a:ext cx="84216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Local quadratic approximation of </a:t>
            </a:r>
            <a:r>
              <a:rPr lang="en-US" altLang="en-US" i="1">
                <a:solidFill>
                  <a:srgbClr val="000000"/>
                </a:solidFill>
                <a:cs typeface="Times New Roman" panose="02020603050405020304" pitchFamily="18" charset="0"/>
              </a:rPr>
              <a:t>E</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u</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v</a:t>
            </a:r>
            <a:r>
              <a:rPr lang="en-US" altLang="en-US">
                <a:solidFill>
                  <a:srgbClr val="000000"/>
                </a:solidFill>
                <a:cs typeface="Times New Roman" panose="02020603050405020304" pitchFamily="18" charset="0"/>
              </a:rPr>
              <a:t>) in the neighborhood of (0,0) is given by the </a:t>
            </a:r>
            <a:r>
              <a:rPr lang="en-US" altLang="en-US" i="1">
                <a:solidFill>
                  <a:srgbClr val="000000"/>
                </a:solidFill>
                <a:cs typeface="Times New Roman" panose="02020603050405020304" pitchFamily="18" charset="0"/>
              </a:rPr>
              <a:t>second-order Taylor expansion</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graphicFrame>
        <p:nvGraphicFramePr>
          <p:cNvPr id="183301" name="Object 36"/>
          <p:cNvGraphicFramePr>
            <a:graphicFrameLocks noGrp="1" noChangeAspect="1"/>
          </p:cNvGraphicFramePr>
          <p:nvPr>
            <p:ph idx="1"/>
          </p:nvPr>
        </p:nvGraphicFramePr>
        <p:xfrm>
          <a:off x="1858964" y="5622926"/>
          <a:ext cx="8550275" cy="1006475"/>
        </p:xfrm>
        <a:graphic>
          <a:graphicData uri="http://schemas.openxmlformats.org/presentationml/2006/ole">
            <mc:AlternateContent xmlns:mc="http://schemas.openxmlformats.org/markup-compatibility/2006">
              <mc:Choice xmlns:v="urn:schemas-microsoft-com:vml" Requires="v">
                <p:oleObj spid="_x0000_s8199" name="Equation" r:id="rId6" imgW="4102100" imgH="482600" progId="Equation.3">
                  <p:embed/>
                </p:oleObj>
              </mc:Choice>
              <mc:Fallback>
                <p:oleObj name="Equation" r:id="rId6" imgW="4102100" imgH="482600" progId="Equation.3">
                  <p:embed/>
                  <p:pic>
                    <p:nvPicPr>
                      <p:cNvPr id="183301"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964" y="5622926"/>
                        <a:ext cx="85502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2" name="Text Box 4"/>
          <p:cNvSpPr txBox="1">
            <a:spLocks noChangeArrowheads="1"/>
          </p:cNvSpPr>
          <p:nvPr/>
        </p:nvSpPr>
        <p:spPr bwMode="auto">
          <a:xfrm>
            <a:off x="1981201" y="3133725"/>
            <a:ext cx="82835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We want to find out how this function behaves for small shifts</a:t>
            </a:r>
            <a:endParaRPr lang="ru-RU" altLang="en-US">
              <a:solidFill>
                <a:srgbClr val="000000"/>
              </a:solidFill>
              <a:cs typeface="Times New Roman" panose="02020603050405020304" pitchFamily="18" charset="0"/>
            </a:endParaRPr>
          </a:p>
        </p:txBody>
      </p:sp>
      <p:sp>
        <p:nvSpPr>
          <p:cNvPr id="183303" name="Text Box 4"/>
          <p:cNvSpPr txBox="1">
            <a:spLocks noChangeArrowheads="1"/>
          </p:cNvSpPr>
          <p:nvPr/>
        </p:nvSpPr>
        <p:spPr bwMode="auto">
          <a:xfrm>
            <a:off x="2884488" y="914400"/>
            <a:ext cx="66849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Change in appearance of window </a:t>
            </a:r>
            <a:r>
              <a:rPr lang="en-US" altLang="en-US" i="1">
                <a:solidFill>
                  <a:srgbClr val="000000"/>
                </a:solidFill>
                <a:cs typeface="Times New Roman" panose="02020603050405020304" pitchFamily="18" charset="0"/>
              </a:rPr>
              <a:t>w</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x</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y</a:t>
            </a:r>
            <a:r>
              <a:rPr lang="en-US" altLang="en-US">
                <a:solidFill>
                  <a:srgbClr val="000000"/>
                </a:solidFill>
                <a:cs typeface="Times New Roman" panose="02020603050405020304" pitchFamily="18" charset="0"/>
              </a:rPr>
              <a:t>) </a:t>
            </a:r>
          </a:p>
          <a:p>
            <a:pPr algn="ctr">
              <a:spcBef>
                <a:spcPct val="0"/>
              </a:spcBef>
            </a:pPr>
            <a:r>
              <a:rPr lang="en-US" altLang="en-US">
                <a:solidFill>
                  <a:srgbClr val="000000"/>
                </a:solidFill>
                <a:cs typeface="Times New Roman" panose="02020603050405020304" pitchFamily="18" charset="0"/>
              </a:rPr>
              <a:t>for the shift [</a:t>
            </a:r>
            <a:r>
              <a:rPr lang="en-US" altLang="en-US" i="1">
                <a:solidFill>
                  <a:srgbClr val="000000"/>
                </a:solidFill>
                <a:cs typeface="Times New Roman" panose="02020603050405020304" pitchFamily="18" charset="0"/>
              </a:rPr>
              <a:t>u,v</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spTree>
    <p:extLst>
      <p:ext uri="{BB962C8B-B14F-4D97-AF65-F5344CB8AC3E}">
        <p14:creationId xmlns:p14="http://schemas.microsoft.com/office/powerpoint/2010/main" val="98934797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ltLang="en-US"/>
              <a:t>Corner Detection: Mathematics</a:t>
            </a:r>
            <a:endParaRPr lang="ru-RU" altLang="en-US"/>
          </a:p>
        </p:txBody>
      </p:sp>
      <p:sp>
        <p:nvSpPr>
          <p:cNvPr id="185347" name="Text Box 35"/>
          <p:cNvSpPr txBox="1">
            <a:spLocks noChangeArrowheads="1"/>
          </p:cNvSpPr>
          <p:nvPr/>
        </p:nvSpPr>
        <p:spPr bwMode="auto">
          <a:xfrm>
            <a:off x="1981200" y="1143000"/>
            <a:ext cx="84216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Local quadratic approximation of </a:t>
            </a:r>
            <a:r>
              <a:rPr lang="en-US" altLang="en-US" i="1">
                <a:solidFill>
                  <a:srgbClr val="000000"/>
                </a:solidFill>
                <a:cs typeface="Times New Roman" panose="02020603050405020304" pitchFamily="18" charset="0"/>
              </a:rPr>
              <a:t>E</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u</a:t>
            </a:r>
            <a:r>
              <a:rPr lang="en-US" altLang="en-US">
                <a:solidFill>
                  <a:srgbClr val="000000"/>
                </a:solidFill>
                <a:cs typeface="Times New Roman" panose="02020603050405020304" pitchFamily="18" charset="0"/>
              </a:rPr>
              <a:t>,</a:t>
            </a:r>
            <a:r>
              <a:rPr lang="en-US" altLang="en-US" i="1">
                <a:solidFill>
                  <a:srgbClr val="000000"/>
                </a:solidFill>
                <a:cs typeface="Times New Roman" panose="02020603050405020304" pitchFamily="18" charset="0"/>
              </a:rPr>
              <a:t>v</a:t>
            </a:r>
            <a:r>
              <a:rPr lang="en-US" altLang="en-US">
                <a:solidFill>
                  <a:srgbClr val="000000"/>
                </a:solidFill>
                <a:cs typeface="Times New Roman" panose="02020603050405020304" pitchFamily="18" charset="0"/>
              </a:rPr>
              <a:t>) in the neighborhood of (0,0) is given by the </a:t>
            </a:r>
            <a:r>
              <a:rPr lang="en-US" altLang="en-US" i="1">
                <a:solidFill>
                  <a:srgbClr val="000000"/>
                </a:solidFill>
                <a:cs typeface="Times New Roman" panose="02020603050405020304" pitchFamily="18" charset="0"/>
              </a:rPr>
              <a:t>second-order Taylor expansion</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graphicFrame>
        <p:nvGraphicFramePr>
          <p:cNvPr id="185348" name="Object 36"/>
          <p:cNvGraphicFramePr>
            <a:graphicFrameLocks noGrp="1" noChangeAspect="1"/>
          </p:cNvGraphicFramePr>
          <p:nvPr>
            <p:ph idx="1"/>
          </p:nvPr>
        </p:nvGraphicFramePr>
        <p:xfrm>
          <a:off x="1858964" y="2574926"/>
          <a:ext cx="8550275" cy="1006475"/>
        </p:xfrm>
        <a:graphic>
          <a:graphicData uri="http://schemas.openxmlformats.org/presentationml/2006/ole">
            <mc:AlternateContent xmlns:mc="http://schemas.openxmlformats.org/markup-compatibility/2006">
              <mc:Choice xmlns:v="urn:schemas-microsoft-com:vml" Requires="v">
                <p:oleObj spid="_x0000_s9220" name="Equation" r:id="rId4" imgW="4102100" imgH="482600" progId="Equation.3">
                  <p:embed/>
                </p:oleObj>
              </mc:Choice>
              <mc:Fallback>
                <p:oleObj name="Equation" r:id="rId4" imgW="4102100" imgH="482600" progId="Equation.3">
                  <p:embed/>
                  <p:pic>
                    <p:nvPicPr>
                      <p:cNvPr id="185348"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964" y="2574926"/>
                        <a:ext cx="85502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4789" y="4495800"/>
            <a:ext cx="1971675" cy="1981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12"/>
          <p:cNvSpPr txBox="1">
            <a:spLocks noChangeArrowheads="1"/>
          </p:cNvSpPr>
          <p:nvPr/>
        </p:nvSpPr>
        <p:spPr bwMode="auto">
          <a:xfrm>
            <a:off x="8305800" y="3895726"/>
            <a:ext cx="1163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i="1">
                <a:solidFill>
                  <a:srgbClr val="000000"/>
                </a:solidFill>
                <a:latin typeface="Times New Roman" panose="02020603050405020304" pitchFamily="18" charset="0"/>
                <a:cs typeface="Times New Roman" panose="02020603050405020304" pitchFamily="18" charset="0"/>
              </a:rPr>
              <a:t>E</a:t>
            </a:r>
            <a:r>
              <a:rPr lang="en-US" altLang="en-US">
                <a:solidFill>
                  <a:srgbClr val="000000"/>
                </a:solidFill>
                <a:latin typeface="Times New Roman" panose="02020603050405020304" pitchFamily="18" charset="0"/>
                <a:cs typeface="Times New Roman" panose="02020603050405020304" pitchFamily="18" charset="0"/>
              </a:rPr>
              <a:t>(</a:t>
            </a:r>
            <a:r>
              <a:rPr lang="en-US" altLang="en-US" i="1">
                <a:solidFill>
                  <a:srgbClr val="000000"/>
                </a:solidFill>
                <a:latin typeface="Times New Roman" panose="02020603050405020304" pitchFamily="18" charset="0"/>
                <a:cs typeface="Times New Roman" panose="02020603050405020304" pitchFamily="18" charset="0"/>
              </a:rPr>
              <a:t>u</a:t>
            </a:r>
            <a:r>
              <a:rPr lang="en-US" altLang="en-US">
                <a:solidFill>
                  <a:srgbClr val="000000"/>
                </a:solidFill>
                <a:latin typeface="Times New Roman" panose="02020603050405020304" pitchFamily="18" charset="0"/>
                <a:cs typeface="Times New Roman" panose="02020603050405020304" pitchFamily="18" charset="0"/>
              </a:rPr>
              <a:t>, </a:t>
            </a:r>
            <a:r>
              <a:rPr lang="en-US" altLang="en-US" i="1">
                <a:solidFill>
                  <a:srgbClr val="000000"/>
                </a:solidFill>
                <a:latin typeface="Times New Roman" panose="02020603050405020304" pitchFamily="18" charset="0"/>
                <a:cs typeface="Times New Roman" panose="02020603050405020304" pitchFamily="18" charset="0"/>
              </a:rPr>
              <a:t>v</a:t>
            </a:r>
            <a:r>
              <a:rPr lang="en-US" altLang="en-US">
                <a:solidFill>
                  <a:srgbClr val="000000"/>
                </a:solidFill>
                <a:latin typeface="Times New Roman" panose="02020603050405020304" pitchFamily="18" charset="0"/>
                <a:cs typeface="Times New Roman" panose="02020603050405020304" pitchFamily="18" charset="0"/>
              </a:rPr>
              <a:t>)</a:t>
            </a:r>
          </a:p>
        </p:txBody>
      </p:sp>
      <p:sp>
        <p:nvSpPr>
          <p:cNvPr id="10" name="Text Box 35"/>
          <p:cNvSpPr txBox="1">
            <a:spLocks noChangeArrowheads="1"/>
          </p:cNvSpPr>
          <p:nvPr/>
        </p:nvSpPr>
        <p:spPr bwMode="auto">
          <a:xfrm>
            <a:off x="2743200" y="4090989"/>
            <a:ext cx="17526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solidFill>
                  <a:srgbClr val="000000"/>
                </a:solidFill>
                <a:cs typeface="Times New Roman" panose="02020603050405020304" pitchFamily="18" charset="0"/>
              </a:rPr>
              <a:t>Always 0</a:t>
            </a:r>
            <a:endParaRPr lang="ru-RU" altLang="en-US">
              <a:solidFill>
                <a:srgbClr val="000000"/>
              </a:solidFill>
              <a:cs typeface="Times New Roman" panose="02020603050405020304" pitchFamily="18" charset="0"/>
            </a:endParaRPr>
          </a:p>
        </p:txBody>
      </p:sp>
      <p:sp>
        <p:nvSpPr>
          <p:cNvPr id="11" name="Text Box 35"/>
          <p:cNvSpPr txBox="1">
            <a:spLocks noChangeArrowheads="1"/>
          </p:cNvSpPr>
          <p:nvPr/>
        </p:nvSpPr>
        <p:spPr bwMode="auto">
          <a:xfrm>
            <a:off x="4648200" y="4371975"/>
            <a:ext cx="17526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a:solidFill>
                  <a:srgbClr val="000000"/>
                </a:solidFill>
                <a:cs typeface="Times New Roman" panose="02020603050405020304" pitchFamily="18" charset="0"/>
              </a:rPr>
              <a:t>First derivative is 0</a:t>
            </a:r>
            <a:endParaRPr lang="ru-RU" altLang="en-US">
              <a:solidFill>
                <a:srgbClr val="000000"/>
              </a:solidFill>
              <a:cs typeface="Times New Roman" panose="02020603050405020304" pitchFamily="18" charset="0"/>
            </a:endParaRPr>
          </a:p>
        </p:txBody>
      </p:sp>
      <p:sp>
        <p:nvSpPr>
          <p:cNvPr id="2" name="Up Arrow 1"/>
          <p:cNvSpPr>
            <a:spLocks noChangeArrowheads="1"/>
          </p:cNvSpPr>
          <p:nvPr/>
        </p:nvSpPr>
        <p:spPr bwMode="auto">
          <a:xfrm>
            <a:off x="3276600" y="3400426"/>
            <a:ext cx="457200" cy="638175"/>
          </a:xfrm>
          <a:prstGeom prst="upArrow">
            <a:avLst>
              <a:gd name="adj1" fmla="val 50000"/>
              <a:gd name="adj2" fmla="val 50024"/>
            </a:avLst>
          </a:prstGeom>
          <a:solidFill>
            <a:schemeClr val="accent1"/>
          </a:solidFill>
          <a:ln w="9525" algn="ctr">
            <a:solidFill>
              <a:schemeClr val="tx1"/>
            </a:solidFill>
            <a:round/>
            <a:headEnd/>
            <a:tailEnd/>
          </a:ln>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defRPr sz="2800">
                <a:solidFill>
                  <a:schemeClr val="tx1"/>
                </a:solidFill>
                <a:latin typeface="Arial" panose="020B0604020202020204" pitchFamily="34" charset="0"/>
                <a:cs typeface="Arial" panose="020B0604020202020204" pitchFamily="34" charset="0"/>
              </a:defRPr>
            </a:lvl2pPr>
            <a:lvl3pPr marL="1143000" indent="-228600">
              <a:defRPr sz="2800">
                <a:solidFill>
                  <a:schemeClr val="tx1"/>
                </a:solidFill>
                <a:latin typeface="Arial" panose="020B0604020202020204" pitchFamily="34" charset="0"/>
                <a:cs typeface="Arial" panose="020B0604020202020204" pitchFamily="34" charset="0"/>
              </a:defRPr>
            </a:lvl3pPr>
            <a:lvl4pPr marL="1600200" indent="-228600">
              <a:defRPr sz="2800">
                <a:solidFill>
                  <a:schemeClr val="tx1"/>
                </a:solidFill>
                <a:latin typeface="Arial" panose="020B0604020202020204" pitchFamily="34" charset="0"/>
                <a:cs typeface="Arial" panose="020B0604020202020204" pitchFamily="34" charset="0"/>
              </a:defRPr>
            </a:lvl4pPr>
            <a:lvl5pPr marL="2057400" indent="-22860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0" hangingPunct="0"/>
            <a:endParaRPr lang="en-US" altLang="en-US">
              <a:solidFill>
                <a:srgbClr val="000000"/>
              </a:solidFill>
            </a:endParaRPr>
          </a:p>
        </p:txBody>
      </p:sp>
      <p:sp>
        <p:nvSpPr>
          <p:cNvPr id="13" name="Up Arrow 12"/>
          <p:cNvSpPr>
            <a:spLocks noChangeArrowheads="1"/>
          </p:cNvSpPr>
          <p:nvPr/>
        </p:nvSpPr>
        <p:spPr bwMode="auto">
          <a:xfrm>
            <a:off x="5181600" y="3719514"/>
            <a:ext cx="457200" cy="638175"/>
          </a:xfrm>
          <a:prstGeom prst="upArrow">
            <a:avLst>
              <a:gd name="adj1" fmla="val 50000"/>
              <a:gd name="adj2" fmla="val 50024"/>
            </a:avLst>
          </a:prstGeom>
          <a:solidFill>
            <a:schemeClr val="accent1"/>
          </a:solidFill>
          <a:ln w="9525" algn="ctr">
            <a:solidFill>
              <a:schemeClr val="tx1"/>
            </a:solidFill>
            <a:round/>
            <a:headEnd/>
            <a:tailEnd/>
          </a:ln>
        </p:spPr>
        <p:txBody>
          <a:bodyPr/>
          <a:lstStyle>
            <a:lvl1pPr>
              <a:defRPr sz="2800">
                <a:solidFill>
                  <a:schemeClr val="tx1"/>
                </a:solidFill>
                <a:latin typeface="Arial" panose="020B0604020202020204" pitchFamily="34" charset="0"/>
                <a:cs typeface="Arial" panose="020B0604020202020204" pitchFamily="34" charset="0"/>
              </a:defRPr>
            </a:lvl1pPr>
            <a:lvl2pPr marL="742950" indent="-285750">
              <a:defRPr sz="2800">
                <a:solidFill>
                  <a:schemeClr val="tx1"/>
                </a:solidFill>
                <a:latin typeface="Arial" panose="020B0604020202020204" pitchFamily="34" charset="0"/>
                <a:cs typeface="Arial" panose="020B0604020202020204" pitchFamily="34" charset="0"/>
              </a:defRPr>
            </a:lvl2pPr>
            <a:lvl3pPr marL="1143000" indent="-228600">
              <a:defRPr sz="2800">
                <a:solidFill>
                  <a:schemeClr val="tx1"/>
                </a:solidFill>
                <a:latin typeface="Arial" panose="020B0604020202020204" pitchFamily="34" charset="0"/>
                <a:cs typeface="Arial" panose="020B0604020202020204" pitchFamily="34" charset="0"/>
              </a:defRPr>
            </a:lvl3pPr>
            <a:lvl4pPr marL="1600200" indent="-228600">
              <a:defRPr sz="2800">
                <a:solidFill>
                  <a:schemeClr val="tx1"/>
                </a:solidFill>
                <a:latin typeface="Arial" panose="020B0604020202020204" pitchFamily="34" charset="0"/>
                <a:cs typeface="Arial" panose="020B0604020202020204" pitchFamily="34" charset="0"/>
              </a:defRPr>
            </a:lvl4pPr>
            <a:lvl5pPr marL="2057400" indent="-22860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0" hangingPunct="0"/>
            <a:endParaRPr lang="en-US" altLang="en-US">
              <a:solidFill>
                <a:srgbClr val="000000"/>
              </a:solidFill>
            </a:endParaRPr>
          </a:p>
        </p:txBody>
      </p:sp>
    </p:spTree>
    <p:extLst>
      <p:ext uri="{BB962C8B-B14F-4D97-AF65-F5344CB8AC3E}">
        <p14:creationId xmlns:p14="http://schemas.microsoft.com/office/powerpoint/2010/main" val="1208424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10"/>
          <p:cNvSpPr>
            <a:spLocks noChangeArrowheads="1"/>
          </p:cNvSpPr>
          <p:nvPr/>
        </p:nvSpPr>
        <p:spPr bwMode="auto">
          <a:xfrm>
            <a:off x="3810000" y="1524000"/>
            <a:ext cx="4038600" cy="1295400"/>
          </a:xfrm>
          <a:prstGeom prst="rect">
            <a:avLst/>
          </a:prstGeom>
          <a:solidFill>
            <a:srgbClr val="62D86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193539" name="Rectangle 2"/>
          <p:cNvSpPr>
            <a:spLocks noGrp="1" noChangeArrowheads="1"/>
          </p:cNvSpPr>
          <p:nvPr>
            <p:ph type="title"/>
          </p:nvPr>
        </p:nvSpPr>
        <p:spPr/>
        <p:txBody>
          <a:bodyPr/>
          <a:lstStyle/>
          <a:p>
            <a:r>
              <a:rPr lang="en-US" altLang="en-US"/>
              <a:t>Corner Detection: Mathematics</a:t>
            </a:r>
            <a:endParaRPr lang="ru-RU" altLang="en-US"/>
          </a:p>
        </p:txBody>
      </p:sp>
      <p:sp>
        <p:nvSpPr>
          <p:cNvPr id="193540" name="Text Box 4"/>
          <p:cNvSpPr txBox="1">
            <a:spLocks noChangeArrowheads="1"/>
          </p:cNvSpPr>
          <p:nvPr/>
        </p:nvSpPr>
        <p:spPr bwMode="auto">
          <a:xfrm>
            <a:off x="1905000" y="9144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a:solidFill>
                  <a:srgbClr val="000000"/>
                </a:solidFill>
                <a:cs typeface="Times New Roman" panose="02020603050405020304" pitchFamily="18" charset="0"/>
              </a:rPr>
              <a:t>The quadratic approximation simplifies to</a:t>
            </a:r>
            <a:endParaRPr lang="ru-RU" altLang="en-US" sz="2400">
              <a:solidFill>
                <a:srgbClr val="000000"/>
              </a:solidFill>
              <a:cs typeface="Times New Roman" panose="02020603050405020304" pitchFamily="18" charset="0"/>
            </a:endParaRPr>
          </a:p>
        </p:txBody>
      </p:sp>
      <p:graphicFrame>
        <p:nvGraphicFramePr>
          <p:cNvPr id="193541" name="Object 5"/>
          <p:cNvGraphicFramePr>
            <a:graphicFrameLocks noChangeAspect="1"/>
          </p:cNvGraphicFramePr>
          <p:nvPr/>
        </p:nvGraphicFramePr>
        <p:xfrm>
          <a:off x="3810001" y="4140200"/>
          <a:ext cx="4422775" cy="1270000"/>
        </p:xfrm>
        <a:graphic>
          <a:graphicData uri="http://schemas.openxmlformats.org/presentationml/2006/ole">
            <mc:AlternateContent xmlns:mc="http://schemas.openxmlformats.org/markup-compatibility/2006">
              <mc:Choice xmlns:v="urn:schemas-microsoft-com:vml" Requires="v">
                <p:oleObj spid="_x0000_s10246" name="Equation" r:id="rId5" imgW="1765300" imgH="508000" progId="">
                  <p:embed/>
                </p:oleObj>
              </mc:Choice>
              <mc:Fallback>
                <p:oleObj name="Equation" r:id="rId5" imgW="1765300" imgH="508000" progId="">
                  <p:embed/>
                  <p:pic>
                    <p:nvPicPr>
                      <p:cNvPr id="1935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1" y="4140200"/>
                        <a:ext cx="4422775" cy="1270000"/>
                      </a:xfrm>
                      <a:prstGeom prst="rect">
                        <a:avLst/>
                      </a:prstGeom>
                      <a:solidFill>
                        <a:srgbClr val="67D96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3542" name="Text Box 6"/>
          <p:cNvSpPr txBox="1">
            <a:spLocks noChangeArrowheads="1"/>
          </p:cNvSpPr>
          <p:nvPr/>
        </p:nvSpPr>
        <p:spPr bwMode="auto">
          <a:xfrm>
            <a:off x="1905000" y="3208338"/>
            <a:ext cx="8534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dirty="0">
                <a:solidFill>
                  <a:srgbClr val="000000"/>
                </a:solidFill>
                <a:cs typeface="Times New Roman" panose="02020603050405020304" pitchFamily="18" charset="0"/>
              </a:rPr>
              <a:t>where </a:t>
            </a:r>
            <a:r>
              <a:rPr lang="en-US" altLang="en-US" sz="2400" i="1" dirty="0">
                <a:solidFill>
                  <a:srgbClr val="000000"/>
                </a:solidFill>
                <a:cs typeface="Times New Roman" panose="02020603050405020304" pitchFamily="18" charset="0"/>
              </a:rPr>
              <a:t>M</a:t>
            </a:r>
            <a:r>
              <a:rPr lang="en-US" altLang="en-US" sz="2400" dirty="0">
                <a:solidFill>
                  <a:srgbClr val="000000"/>
                </a:solidFill>
                <a:cs typeface="Times New Roman" panose="02020603050405020304" pitchFamily="18" charset="0"/>
              </a:rPr>
              <a:t> is a </a:t>
            </a:r>
            <a:r>
              <a:rPr lang="en-US" altLang="en-US" sz="2400" i="1" dirty="0">
                <a:solidFill>
                  <a:srgbClr val="000000"/>
                </a:solidFill>
                <a:cs typeface="Times New Roman" panose="02020603050405020304" pitchFamily="18" charset="0"/>
              </a:rPr>
              <a:t>second moment matrix</a:t>
            </a:r>
            <a:r>
              <a:rPr lang="en-US" altLang="en-US" sz="2400" dirty="0">
                <a:solidFill>
                  <a:srgbClr val="000000"/>
                </a:solidFill>
                <a:cs typeface="Times New Roman" panose="02020603050405020304" pitchFamily="18" charset="0"/>
              </a:rPr>
              <a:t> / Auto correlation </a:t>
            </a:r>
            <a:r>
              <a:rPr lang="en-US" altLang="en-US" sz="2400" dirty="0">
                <a:solidFill>
                  <a:srgbClr val="000000"/>
                </a:solidFill>
                <a:cs typeface="Times New Roman" panose="02020603050405020304" pitchFamily="18" charset="0"/>
                <a:sym typeface="Symbol" panose="05050102010706020507" pitchFamily="18" charset="2"/>
              </a:rPr>
              <a:t>computed from image derivatives:</a:t>
            </a:r>
            <a:endParaRPr lang="ru-RU" altLang="en-US" sz="2400" dirty="0">
              <a:solidFill>
                <a:srgbClr val="000000"/>
              </a:solidFill>
              <a:cs typeface="Times New Roman" panose="02020603050405020304" pitchFamily="18" charset="0"/>
            </a:endParaRPr>
          </a:p>
        </p:txBody>
      </p:sp>
      <p:graphicFrame>
        <p:nvGraphicFramePr>
          <p:cNvPr id="193543" name="Object 8"/>
          <p:cNvGraphicFramePr>
            <a:graphicFrameLocks noGrp="1" noChangeAspect="1"/>
          </p:cNvGraphicFramePr>
          <p:nvPr>
            <p:ph idx="1"/>
          </p:nvPr>
        </p:nvGraphicFramePr>
        <p:xfrm>
          <a:off x="3810000" y="1560514"/>
          <a:ext cx="4038600" cy="1201737"/>
        </p:xfrm>
        <a:graphic>
          <a:graphicData uri="http://schemas.openxmlformats.org/presentationml/2006/ole">
            <mc:AlternateContent xmlns:mc="http://schemas.openxmlformats.org/markup-compatibility/2006">
              <mc:Choice xmlns:v="urn:schemas-microsoft-com:vml" Requires="v">
                <p:oleObj spid="_x0000_s10247" name="Equation" r:id="rId7" imgW="1536700" imgH="457200" progId="Equation.3">
                  <p:embed/>
                </p:oleObj>
              </mc:Choice>
              <mc:Fallback>
                <p:oleObj name="Equation" r:id="rId7" imgW="1536700" imgH="457200" progId="Equation.3">
                  <p:embed/>
                  <p:pic>
                    <p:nvPicPr>
                      <p:cNvPr id="193543"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1560514"/>
                        <a:ext cx="40386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3"/>
          <p:cNvGrpSpPr>
            <a:grpSpLocks/>
          </p:cNvGrpSpPr>
          <p:nvPr/>
        </p:nvGrpSpPr>
        <p:grpSpPr bwMode="auto">
          <a:xfrm>
            <a:off x="2362200" y="5867400"/>
            <a:ext cx="7431088" cy="687388"/>
            <a:chOff x="528" y="3696"/>
            <a:chExt cx="4681" cy="433"/>
          </a:xfrm>
        </p:grpSpPr>
        <p:pic>
          <p:nvPicPr>
            <p:cNvPr id="193545" name="Picture 7" descr="Edittex"/>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28" y="3696"/>
              <a:ext cx="4681"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6" name="Rectangle 11"/>
            <p:cNvSpPr>
              <a:spLocks noChangeArrowheads="1"/>
            </p:cNvSpPr>
            <p:nvPr/>
          </p:nvSpPr>
          <p:spPr bwMode="auto">
            <a:xfrm>
              <a:off x="528" y="3696"/>
              <a:ext cx="432" cy="4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0" hangingPunct="0">
                <a:spcBef>
                  <a:spcPct val="0"/>
                </a:spcBef>
              </a:pPr>
              <a:r>
                <a:rPr lang="en-US" altLang="en-US" sz="2400" i="1">
                  <a:solidFill>
                    <a:srgbClr val="000000"/>
                  </a:solidFill>
                  <a:latin typeface="Times New Roman" panose="02020603050405020304" pitchFamily="18" charset="0"/>
                  <a:cs typeface="Arial" panose="020B0604020202020204" pitchFamily="34" charset="0"/>
                </a:rPr>
                <a:t>M</a:t>
              </a:r>
            </a:p>
          </p:txBody>
        </p:sp>
      </p:grpSp>
    </p:spTree>
    <p:extLst>
      <p:ext uri="{BB962C8B-B14F-4D97-AF65-F5344CB8AC3E}">
        <p14:creationId xmlns:p14="http://schemas.microsoft.com/office/powerpoint/2010/main" val="9253360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86" name="Object 2"/>
          <p:cNvGraphicFramePr>
            <a:graphicFrameLocks noChangeAspect="1"/>
          </p:cNvGraphicFramePr>
          <p:nvPr/>
        </p:nvGraphicFramePr>
        <p:xfrm>
          <a:off x="2595563" y="1022350"/>
          <a:ext cx="5556250" cy="1498600"/>
        </p:xfrm>
        <a:graphic>
          <a:graphicData uri="http://schemas.openxmlformats.org/presentationml/2006/ole">
            <mc:AlternateContent xmlns:mc="http://schemas.openxmlformats.org/markup-compatibility/2006">
              <mc:Choice xmlns:v="urn:schemas-microsoft-com:vml" Requires="v">
                <p:oleObj spid="_x0000_s11274" name="Equation" r:id="rId4" imgW="1790700" imgH="482600" progId="Equation.3">
                  <p:embed/>
                </p:oleObj>
              </mc:Choice>
              <mc:Fallback>
                <p:oleObj name="Equation" r:id="rId4" imgW="1790700" imgH="482600" progId="Equation.3">
                  <p:embed/>
                  <p:pic>
                    <p:nvPicPr>
                      <p:cNvPr id="1955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5563" y="1022350"/>
                        <a:ext cx="55562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3"/>
          <p:cNvGraphicFramePr>
            <a:graphicFrameLocks noChangeAspect="1"/>
          </p:cNvGraphicFramePr>
          <p:nvPr/>
        </p:nvGraphicFramePr>
        <p:xfrm>
          <a:off x="4211638" y="5362575"/>
          <a:ext cx="1428750" cy="984250"/>
        </p:xfrm>
        <a:graphic>
          <a:graphicData uri="http://schemas.openxmlformats.org/presentationml/2006/ole">
            <mc:AlternateContent xmlns:mc="http://schemas.openxmlformats.org/markup-compatibility/2006">
              <mc:Choice xmlns:v="urn:schemas-microsoft-com:vml" Requires="v">
                <p:oleObj spid="_x0000_s11275" name="Equation" r:id="rId6" imgW="571252" imgH="393529" progId="Equation.3">
                  <p:embed/>
                </p:oleObj>
              </mc:Choice>
              <mc:Fallback>
                <p:oleObj name="Equation" r:id="rId6" imgW="571252" imgH="393529" progId="Equation.3">
                  <p:embed/>
                  <p:pic>
                    <p:nvPicPr>
                      <p:cNvPr id="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5362575"/>
                        <a:ext cx="14287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0" descr="hessia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113" y="3990976"/>
            <a:ext cx="165576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hessian"/>
          <p:cNvPicPr>
            <a:picLocks noChangeAspect="1" noChangeArrowheads="1"/>
          </p:cNvPicPr>
          <p:nvPr/>
        </p:nvPicPr>
        <p:blipFill>
          <a:blip r:embed="rId9">
            <a:extLst>
              <a:ext uri="{28A0092B-C50C-407E-A947-70E740481C1C}">
                <a14:useLocalDpi xmlns:a14="http://schemas.microsoft.com/office/drawing/2010/main" val="0"/>
              </a:ext>
            </a:extLst>
          </a:blip>
          <a:srcRect l="7629" t="9563" r="47212" b="45161"/>
          <a:stretch>
            <a:fillRect/>
          </a:stretch>
        </p:blipFill>
        <p:spPr bwMode="auto">
          <a:xfrm>
            <a:off x="4130675" y="4013200"/>
            <a:ext cx="16192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descr="hessian"/>
          <p:cNvPicPr>
            <a:picLocks noChangeAspect="1" noChangeArrowheads="1"/>
          </p:cNvPicPr>
          <p:nvPr/>
        </p:nvPicPr>
        <p:blipFill>
          <a:blip r:embed="rId9">
            <a:extLst>
              <a:ext uri="{28A0092B-C50C-407E-A947-70E740481C1C}">
                <a14:useLocalDpi xmlns:a14="http://schemas.microsoft.com/office/drawing/2010/main" val="0"/>
              </a:ext>
            </a:extLst>
          </a:blip>
          <a:srcRect l="6955" t="54877" r="45802"/>
          <a:stretch>
            <a:fillRect/>
          </a:stretch>
        </p:blipFill>
        <p:spPr bwMode="auto">
          <a:xfrm>
            <a:off x="8286751" y="4013200"/>
            <a:ext cx="17002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hessian"/>
          <p:cNvPicPr>
            <a:picLocks noChangeAspect="1" noChangeArrowheads="1"/>
          </p:cNvPicPr>
          <p:nvPr/>
        </p:nvPicPr>
        <p:blipFill>
          <a:blip r:embed="rId9">
            <a:extLst>
              <a:ext uri="{28A0092B-C50C-407E-A947-70E740481C1C}">
                <a14:useLocalDpi xmlns:a14="http://schemas.microsoft.com/office/drawing/2010/main" val="0"/>
              </a:ext>
            </a:extLst>
          </a:blip>
          <a:srcRect l="53523" t="54877"/>
          <a:stretch>
            <a:fillRect/>
          </a:stretch>
        </p:blipFill>
        <p:spPr bwMode="auto">
          <a:xfrm>
            <a:off x="6192839" y="4013200"/>
            <a:ext cx="16732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11078" name="Object 4"/>
          <p:cNvGraphicFramePr>
            <a:graphicFrameLocks noChangeAspect="1"/>
          </p:cNvGraphicFramePr>
          <p:nvPr/>
        </p:nvGraphicFramePr>
        <p:xfrm>
          <a:off x="6269038" y="5362575"/>
          <a:ext cx="1460500" cy="1047750"/>
        </p:xfrm>
        <a:graphic>
          <a:graphicData uri="http://schemas.openxmlformats.org/presentationml/2006/ole">
            <mc:AlternateContent xmlns:mc="http://schemas.openxmlformats.org/markup-compatibility/2006">
              <mc:Choice xmlns:v="urn:schemas-microsoft-com:vml" Requires="v">
                <p:oleObj spid="_x0000_s11276" name="Equation" r:id="rId10" imgW="583947" imgH="418918" progId="Equation.3">
                  <p:embed/>
                </p:oleObj>
              </mc:Choice>
              <mc:Fallback>
                <p:oleObj name="Equation" r:id="rId10" imgW="583947" imgH="418918" progId="Equation.3">
                  <p:embed/>
                  <p:pic>
                    <p:nvPicPr>
                      <p:cNvPr id="1411078"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9038" y="5362575"/>
                        <a:ext cx="14605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11079" name="Object 5"/>
          <p:cNvGraphicFramePr>
            <a:graphicFrameLocks noChangeAspect="1"/>
          </p:cNvGraphicFramePr>
          <p:nvPr/>
        </p:nvGraphicFramePr>
        <p:xfrm>
          <a:off x="8021638" y="5362575"/>
          <a:ext cx="2222500" cy="1047750"/>
        </p:xfrm>
        <a:graphic>
          <a:graphicData uri="http://schemas.openxmlformats.org/presentationml/2006/ole">
            <mc:AlternateContent xmlns:mc="http://schemas.openxmlformats.org/markup-compatibility/2006">
              <mc:Choice xmlns:v="urn:schemas-microsoft-com:vml" Requires="v">
                <p:oleObj spid="_x0000_s11277" name="Equation" r:id="rId12" imgW="889000" imgH="419100" progId="Equation.3">
                  <p:embed/>
                </p:oleObj>
              </mc:Choice>
              <mc:Fallback>
                <p:oleObj name="Equation" r:id="rId12" imgW="889000" imgH="419100" progId="Equation.3">
                  <p:embed/>
                  <p:pic>
                    <p:nvPicPr>
                      <p:cNvPr id="1411079"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1638" y="5362575"/>
                        <a:ext cx="22225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2"/>
          <p:cNvSpPr txBox="1">
            <a:spLocks noChangeArrowheads="1"/>
          </p:cNvSpPr>
          <p:nvPr/>
        </p:nvSpPr>
        <p:spPr bwMode="auto">
          <a:xfrm>
            <a:off x="2209800" y="228600"/>
            <a:ext cx="7772400" cy="533400"/>
          </a:xfrm>
          <a:prstGeom prst="rect">
            <a:avLst/>
          </a:prstGeom>
          <a:noFill/>
          <a:ln w="9525">
            <a:noFill/>
            <a:miter lim="800000"/>
            <a:headEnd/>
            <a:tailEnd/>
          </a:ln>
          <a:effectLst/>
        </p:spPr>
        <p:txBody>
          <a:bodyPr anchor="ctr"/>
          <a:lstStyle/>
          <a:p>
            <a:pPr>
              <a:defRPr/>
            </a:pPr>
            <a:r>
              <a:rPr lang="en-US" sz="3000" b="1" kern="0">
                <a:solidFill>
                  <a:srgbClr val="000000"/>
                </a:solidFill>
                <a:latin typeface="Arial"/>
                <a:cs typeface="Arial" panose="020B0604020202020204" pitchFamily="34" charset="0"/>
              </a:rPr>
              <a:t>Corners</a:t>
            </a:r>
            <a:r>
              <a:rPr lang="en-US" sz="3000" kern="0">
                <a:solidFill>
                  <a:srgbClr val="000000"/>
                </a:solidFill>
                <a:latin typeface="Arial"/>
                <a:cs typeface="Arial" panose="020B0604020202020204" pitchFamily="34" charset="0"/>
              </a:rPr>
              <a:t> as distinctive interest points</a:t>
            </a:r>
            <a:endParaRPr lang="ru-RU" sz="3000" kern="0" dirty="0">
              <a:solidFill>
                <a:srgbClr val="000000"/>
              </a:solidFill>
              <a:latin typeface="Arial"/>
              <a:cs typeface="Arial" panose="020B0604020202020204" pitchFamily="34" charset="0"/>
            </a:endParaRPr>
          </a:p>
        </p:txBody>
      </p:sp>
      <p:sp>
        <p:nvSpPr>
          <p:cNvPr id="195595" name="Text Box 6"/>
          <p:cNvSpPr txBox="1">
            <a:spLocks noChangeArrowheads="1"/>
          </p:cNvSpPr>
          <p:nvPr/>
        </p:nvSpPr>
        <p:spPr bwMode="auto">
          <a:xfrm>
            <a:off x="2481264" y="2771775"/>
            <a:ext cx="78136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a:solidFill>
                  <a:srgbClr val="000000"/>
                </a:solidFill>
                <a:cs typeface="Times New Roman" panose="02020603050405020304" pitchFamily="18" charset="0"/>
                <a:sym typeface="Symbol" panose="05050102010706020507" pitchFamily="18" charset="2"/>
              </a:rPr>
              <a:t>2 x 2 matrix of image derivatives (averaged in neighborhood of a point).</a:t>
            </a:r>
          </a:p>
        </p:txBody>
      </p:sp>
      <p:sp>
        <p:nvSpPr>
          <p:cNvPr id="15" name="TextBox 14"/>
          <p:cNvSpPr txBox="1"/>
          <p:nvPr/>
        </p:nvSpPr>
        <p:spPr>
          <a:xfrm>
            <a:off x="2152651" y="5619750"/>
            <a:ext cx="1497013" cy="369888"/>
          </a:xfrm>
          <a:prstGeom prst="rect">
            <a:avLst/>
          </a:prstGeom>
          <a:noFill/>
        </p:spPr>
        <p:txBody>
          <a:bodyPr>
            <a:spAutoFit/>
          </a:bodyPr>
          <a:lstStyle/>
          <a:p>
            <a:pPr eaLnBrk="0" hangingPunct="0">
              <a:defRPr/>
            </a:pPr>
            <a:r>
              <a:rPr lang="en-US" dirty="0">
                <a:solidFill>
                  <a:srgbClr val="000000"/>
                </a:solidFill>
                <a:latin typeface="Arial"/>
                <a:cs typeface="Arial" panose="020B0604020202020204" pitchFamily="34" charset="0"/>
              </a:rPr>
              <a:t>Notation:</a:t>
            </a:r>
          </a:p>
        </p:txBody>
      </p:sp>
    </p:spTree>
    <p:extLst>
      <p:ext uri="{BB962C8B-B14F-4D97-AF65-F5344CB8AC3E}">
        <p14:creationId xmlns:p14="http://schemas.microsoft.com/office/powerpoint/2010/main" val="326856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10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107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3"/>
          <p:cNvSpPr txBox="1">
            <a:spLocks noChangeArrowheads="1"/>
          </p:cNvSpPr>
          <p:nvPr/>
        </p:nvSpPr>
        <p:spPr bwMode="auto">
          <a:xfrm>
            <a:off x="2057400" y="1066800"/>
            <a:ext cx="8001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a:solidFill>
                  <a:srgbClr val="000000"/>
                </a:solidFill>
                <a:cs typeface="Arial" panose="020B0604020202020204" pitchFamily="34" charset="0"/>
              </a:rPr>
              <a:t>The surface </a:t>
            </a:r>
            <a:r>
              <a:rPr lang="en-US" altLang="en-US" i="1">
                <a:solidFill>
                  <a:srgbClr val="000000"/>
                </a:solidFill>
                <a:cs typeface="Arial" panose="020B0604020202020204" pitchFamily="34" charset="0"/>
              </a:rPr>
              <a:t>E</a:t>
            </a:r>
            <a:r>
              <a:rPr lang="en-US" altLang="en-US">
                <a:solidFill>
                  <a:srgbClr val="000000"/>
                </a:solidFill>
                <a:cs typeface="Arial" panose="020B0604020202020204" pitchFamily="34" charset="0"/>
              </a:rPr>
              <a:t>(</a:t>
            </a:r>
            <a:r>
              <a:rPr lang="en-US" altLang="en-US" i="1">
                <a:solidFill>
                  <a:srgbClr val="000000"/>
                </a:solidFill>
                <a:cs typeface="Arial" panose="020B0604020202020204" pitchFamily="34" charset="0"/>
              </a:rPr>
              <a:t>u</a:t>
            </a:r>
            <a:r>
              <a:rPr lang="en-US" altLang="en-US">
                <a:solidFill>
                  <a:srgbClr val="000000"/>
                </a:solidFill>
                <a:cs typeface="Arial" panose="020B0604020202020204" pitchFamily="34" charset="0"/>
              </a:rPr>
              <a:t>,</a:t>
            </a:r>
            <a:r>
              <a:rPr lang="en-US" altLang="en-US" i="1">
                <a:solidFill>
                  <a:srgbClr val="000000"/>
                </a:solidFill>
                <a:cs typeface="Arial" panose="020B0604020202020204" pitchFamily="34" charset="0"/>
              </a:rPr>
              <a:t>v</a:t>
            </a:r>
            <a:r>
              <a:rPr lang="en-US" altLang="en-US">
                <a:solidFill>
                  <a:srgbClr val="000000"/>
                </a:solidFill>
                <a:cs typeface="Arial" panose="020B0604020202020204" pitchFamily="34" charset="0"/>
              </a:rPr>
              <a:t>) is locally approximated by a quadratic form. Let’s try to understand its shape.</a:t>
            </a:r>
          </a:p>
        </p:txBody>
      </p:sp>
      <p:sp>
        <p:nvSpPr>
          <p:cNvPr id="197635" name="Rectangle 7"/>
          <p:cNvSpPr>
            <a:spLocks noGrp="1" noChangeArrowheads="1"/>
          </p:cNvSpPr>
          <p:nvPr>
            <p:ph type="title"/>
          </p:nvPr>
        </p:nvSpPr>
        <p:spPr/>
        <p:txBody>
          <a:bodyPr>
            <a:normAutofit/>
          </a:bodyPr>
          <a:lstStyle/>
          <a:p>
            <a:r>
              <a:rPr lang="en-US" altLang="en-US"/>
              <a:t>Interpreting the second moment matrix</a:t>
            </a:r>
          </a:p>
        </p:txBody>
      </p:sp>
      <p:pic>
        <p:nvPicPr>
          <p:cNvPr id="19763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667000"/>
            <a:ext cx="3987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7637" name="Object 8"/>
          <p:cNvGraphicFramePr>
            <a:graphicFrameLocks noChangeAspect="1"/>
          </p:cNvGraphicFramePr>
          <p:nvPr/>
        </p:nvGraphicFramePr>
        <p:xfrm>
          <a:off x="2057400" y="2743200"/>
          <a:ext cx="4038600" cy="1201738"/>
        </p:xfrm>
        <a:graphic>
          <a:graphicData uri="http://schemas.openxmlformats.org/presentationml/2006/ole">
            <mc:AlternateContent xmlns:mc="http://schemas.openxmlformats.org/markup-compatibility/2006">
              <mc:Choice xmlns:v="urn:schemas-microsoft-com:vml" Requires="v">
                <p:oleObj spid="_x0000_s12294" name="Equation" r:id="rId5" imgW="1536700" imgH="457200" progId="Equation.3">
                  <p:embed/>
                </p:oleObj>
              </mc:Choice>
              <mc:Fallback>
                <p:oleObj name="Equation" r:id="rId5" imgW="1536700" imgH="457200" progId="Equation.3">
                  <p:embed/>
                  <p:pic>
                    <p:nvPicPr>
                      <p:cNvPr id="19763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743200"/>
                        <a:ext cx="40386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7638" name="Object 2"/>
          <p:cNvGraphicFramePr>
            <a:graphicFrameLocks noChangeAspect="1"/>
          </p:cNvGraphicFramePr>
          <p:nvPr/>
        </p:nvGraphicFramePr>
        <p:xfrm>
          <a:off x="1828800" y="4267200"/>
          <a:ext cx="4495800" cy="1303338"/>
        </p:xfrm>
        <a:graphic>
          <a:graphicData uri="http://schemas.openxmlformats.org/presentationml/2006/ole">
            <mc:AlternateContent xmlns:mc="http://schemas.openxmlformats.org/markup-compatibility/2006">
              <mc:Choice xmlns:v="urn:schemas-microsoft-com:vml" Requires="v">
                <p:oleObj spid="_x0000_s12295" name="Equation" r:id="rId7" imgW="1752600" imgH="508000" progId="Equation.3">
                  <p:embed/>
                </p:oleObj>
              </mc:Choice>
              <mc:Fallback>
                <p:oleObj name="Equation" r:id="rId7" imgW="1752600" imgH="508000" progId="Equation.3">
                  <p:embed/>
                  <p:pic>
                    <p:nvPicPr>
                      <p:cNvPr id="19763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4267200"/>
                        <a:ext cx="4495800" cy="13033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3850788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0"/>
          <p:cNvSpPr txBox="1">
            <a:spLocks noChangeArrowheads="1"/>
          </p:cNvSpPr>
          <p:nvPr/>
        </p:nvSpPr>
        <p:spPr bwMode="auto">
          <a:xfrm>
            <a:off x="1905001" y="1138238"/>
            <a:ext cx="7675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sz="2400">
                <a:solidFill>
                  <a:srgbClr val="000000"/>
                </a:solidFill>
                <a:cs typeface="Arial" panose="020B0604020202020204" pitchFamily="34" charset="0"/>
              </a:rPr>
              <a:t>Consider a horizontal “slice” of </a:t>
            </a:r>
            <a:r>
              <a:rPr lang="en-US" altLang="en-US" sz="2400" i="1">
                <a:solidFill>
                  <a:srgbClr val="000000"/>
                </a:solidFill>
                <a:cs typeface="Arial" panose="020B0604020202020204" pitchFamily="34" charset="0"/>
              </a:rPr>
              <a:t>E</a:t>
            </a:r>
            <a:r>
              <a:rPr lang="en-US" altLang="en-US" sz="2400">
                <a:solidFill>
                  <a:srgbClr val="000000"/>
                </a:solidFill>
                <a:cs typeface="Arial" panose="020B0604020202020204" pitchFamily="34" charset="0"/>
              </a:rPr>
              <a:t>(</a:t>
            </a:r>
            <a:r>
              <a:rPr lang="en-US" altLang="en-US" sz="2400" i="1">
                <a:solidFill>
                  <a:srgbClr val="000000"/>
                </a:solidFill>
                <a:cs typeface="Arial" panose="020B0604020202020204" pitchFamily="34" charset="0"/>
              </a:rPr>
              <a:t>u</a:t>
            </a:r>
            <a:r>
              <a:rPr lang="en-US" altLang="en-US" sz="2400">
                <a:solidFill>
                  <a:srgbClr val="000000"/>
                </a:solidFill>
                <a:cs typeface="Arial" panose="020B0604020202020204" pitchFamily="34" charset="0"/>
              </a:rPr>
              <a:t>, </a:t>
            </a:r>
            <a:r>
              <a:rPr lang="en-US" altLang="en-US" sz="2400" i="1">
                <a:solidFill>
                  <a:srgbClr val="000000"/>
                </a:solidFill>
                <a:cs typeface="Arial" panose="020B0604020202020204" pitchFamily="34" charset="0"/>
              </a:rPr>
              <a:t>v</a:t>
            </a:r>
            <a:r>
              <a:rPr lang="en-US" altLang="en-US" sz="2400">
                <a:solidFill>
                  <a:srgbClr val="000000"/>
                </a:solidFill>
                <a:cs typeface="Arial" panose="020B0604020202020204" pitchFamily="34" charset="0"/>
              </a:rPr>
              <a:t>):</a:t>
            </a:r>
          </a:p>
        </p:txBody>
      </p:sp>
      <p:sp>
        <p:nvSpPr>
          <p:cNvPr id="199683" name="Rectangle 2"/>
          <p:cNvSpPr>
            <a:spLocks noGrp="1" noChangeArrowheads="1"/>
          </p:cNvSpPr>
          <p:nvPr>
            <p:ph type="title"/>
          </p:nvPr>
        </p:nvSpPr>
        <p:spPr/>
        <p:txBody>
          <a:bodyPr>
            <a:normAutofit/>
          </a:bodyPr>
          <a:lstStyle/>
          <a:p>
            <a:r>
              <a:rPr lang="en-US" altLang="en-US"/>
              <a:t>Interpreting the second moment matrix</a:t>
            </a:r>
          </a:p>
        </p:txBody>
      </p:sp>
      <p:sp>
        <p:nvSpPr>
          <p:cNvPr id="8197" name="Text Box 3"/>
          <p:cNvSpPr txBox="1">
            <a:spLocks noChangeArrowheads="1"/>
          </p:cNvSpPr>
          <p:nvPr/>
        </p:nvSpPr>
        <p:spPr bwMode="auto">
          <a:xfrm>
            <a:off x="1905000" y="1752601"/>
            <a:ext cx="548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a:solidFill>
                  <a:srgbClr val="000000"/>
                </a:solidFill>
                <a:cs typeface="Arial" panose="020B0604020202020204" pitchFamily="34" charset="0"/>
              </a:rPr>
              <a:t>This is the equation of an ellipse.</a:t>
            </a:r>
          </a:p>
        </p:txBody>
      </p:sp>
      <p:graphicFrame>
        <p:nvGraphicFramePr>
          <p:cNvPr id="199685" name="Object 18"/>
          <p:cNvGraphicFramePr>
            <a:graphicFrameLocks noGrp="1" noChangeAspect="1"/>
          </p:cNvGraphicFramePr>
          <p:nvPr>
            <p:ph idx="1"/>
          </p:nvPr>
        </p:nvGraphicFramePr>
        <p:xfrm>
          <a:off x="7467600" y="914400"/>
          <a:ext cx="2743200" cy="922338"/>
        </p:xfrm>
        <a:graphic>
          <a:graphicData uri="http://schemas.openxmlformats.org/presentationml/2006/ole">
            <mc:AlternateContent xmlns:mc="http://schemas.openxmlformats.org/markup-compatibility/2006">
              <mc:Choice xmlns:v="urn:schemas-microsoft-com:vml" Requires="v">
                <p:oleObj spid="_x0000_s13316" name="Equation" r:id="rId4" imgW="1358900" imgH="457200" progId="Equation.3">
                  <p:embed/>
                </p:oleObj>
              </mc:Choice>
              <mc:Fallback>
                <p:oleObj name="Equation" r:id="rId4" imgW="1358900" imgH="457200" progId="Equation.3">
                  <p:embed/>
                  <p:pic>
                    <p:nvPicPr>
                      <p:cNvPr id="199685"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914400"/>
                        <a:ext cx="27432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9686"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667000"/>
            <a:ext cx="66992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3869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1730" name="Object 2"/>
          <p:cNvGraphicFramePr>
            <a:graphicFrameLocks noChangeAspect="1"/>
          </p:cNvGraphicFramePr>
          <p:nvPr/>
        </p:nvGraphicFramePr>
        <p:xfrm>
          <a:off x="2370138" y="2514600"/>
          <a:ext cx="7473950" cy="1549400"/>
        </p:xfrm>
        <a:graphic>
          <a:graphicData uri="http://schemas.openxmlformats.org/presentationml/2006/ole">
            <mc:AlternateContent xmlns:mc="http://schemas.openxmlformats.org/markup-compatibility/2006">
              <mc:Choice xmlns:v="urn:schemas-microsoft-com:vml" Requires="v">
                <p:oleObj spid="_x0000_s14340" name="Equation" r:id="rId4" imgW="2451100" imgH="508000" progId="Equation.3">
                  <p:embed/>
                </p:oleObj>
              </mc:Choice>
              <mc:Fallback>
                <p:oleObj name="Equation" r:id="rId4" imgW="2451100" imgH="508000" progId="Equation.3">
                  <p:embed/>
                  <p:pic>
                    <p:nvPicPr>
                      <p:cNvPr id="20173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138" y="2514600"/>
                        <a:ext cx="7473950" cy="15494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1731" name="Text Box 3"/>
          <p:cNvSpPr txBox="1">
            <a:spLocks noChangeArrowheads="1"/>
          </p:cNvSpPr>
          <p:nvPr/>
        </p:nvSpPr>
        <p:spPr bwMode="auto">
          <a:xfrm>
            <a:off x="2209800" y="1143000"/>
            <a:ext cx="6858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a:solidFill>
                  <a:srgbClr val="000000"/>
                </a:solidFill>
                <a:cs typeface="Arial" panose="020B0604020202020204" pitchFamily="34" charset="0"/>
              </a:rPr>
              <a:t>First, consider the axis-aligned case (gradients are either horizontal or vertical)</a:t>
            </a:r>
          </a:p>
        </p:txBody>
      </p:sp>
      <p:sp>
        <p:nvSpPr>
          <p:cNvPr id="5124" name="Text Box 4"/>
          <p:cNvSpPr txBox="1">
            <a:spLocks noChangeArrowheads="1"/>
          </p:cNvSpPr>
          <p:nvPr/>
        </p:nvSpPr>
        <p:spPr bwMode="auto">
          <a:xfrm>
            <a:off x="1981200" y="434340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a:solidFill>
                  <a:srgbClr val="000000"/>
                </a:solidFill>
                <a:cs typeface="Arial" panose="020B0604020202020204" pitchFamily="34" charset="0"/>
              </a:rPr>
              <a:t>If either </a:t>
            </a:r>
            <a:r>
              <a:rPr lang="el-GR" altLang="en-US">
                <a:solidFill>
                  <a:srgbClr val="000000"/>
                </a:solidFill>
                <a:cs typeface="Arial" panose="020B0604020202020204" pitchFamily="34" charset="0"/>
              </a:rPr>
              <a:t>λ</a:t>
            </a:r>
            <a:r>
              <a:rPr lang="en-US" altLang="en-US">
                <a:solidFill>
                  <a:srgbClr val="000000"/>
                </a:solidFill>
                <a:cs typeface="Arial" panose="020B0604020202020204" pitchFamily="34" charset="0"/>
              </a:rPr>
              <a:t> is close to 0, then this is </a:t>
            </a:r>
            <a:r>
              <a:rPr lang="en-US" altLang="en-US" b="1">
                <a:solidFill>
                  <a:srgbClr val="000000"/>
                </a:solidFill>
                <a:cs typeface="Arial" panose="020B0604020202020204" pitchFamily="34" charset="0"/>
              </a:rPr>
              <a:t>not</a:t>
            </a:r>
            <a:r>
              <a:rPr lang="en-US" altLang="en-US">
                <a:solidFill>
                  <a:srgbClr val="000000"/>
                </a:solidFill>
                <a:cs typeface="Arial" panose="020B0604020202020204" pitchFamily="34" charset="0"/>
              </a:rPr>
              <a:t> a corner, so look for locations where both are large.</a:t>
            </a:r>
            <a:endParaRPr lang="en-US" altLang="en-US" sz="2400">
              <a:solidFill>
                <a:srgbClr val="000000"/>
              </a:solidFill>
              <a:latin typeface="Symbol" panose="05050102010706020507" pitchFamily="18" charset="2"/>
              <a:cs typeface="Arial" panose="020B0604020202020204" pitchFamily="34" charset="0"/>
            </a:endParaRPr>
          </a:p>
        </p:txBody>
      </p:sp>
      <p:sp>
        <p:nvSpPr>
          <p:cNvPr id="201733" name="Rectangle 6"/>
          <p:cNvSpPr>
            <a:spLocks noGrp="1" noChangeArrowheads="1"/>
          </p:cNvSpPr>
          <p:nvPr>
            <p:ph type="title"/>
          </p:nvPr>
        </p:nvSpPr>
        <p:spPr/>
        <p:txBody>
          <a:bodyPr>
            <a:normAutofit/>
          </a:bodyPr>
          <a:lstStyle/>
          <a:p>
            <a:r>
              <a:rPr lang="en-US" altLang="en-US"/>
              <a:t>Interpreting the second moment matrix</a:t>
            </a:r>
          </a:p>
        </p:txBody>
      </p:sp>
      <p:sp>
        <p:nvSpPr>
          <p:cNvPr id="7" name="Rectangle 6"/>
          <p:cNvSpPr>
            <a:spLocks noChangeArrowheads="1"/>
          </p:cNvSpPr>
          <p:nvPr/>
        </p:nvSpPr>
        <p:spPr bwMode="auto">
          <a:xfrm>
            <a:off x="7696200" y="2438400"/>
            <a:ext cx="2286000" cy="16764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Tree>
    <p:extLst>
      <p:ext uri="{BB962C8B-B14F-4D97-AF65-F5344CB8AC3E}">
        <p14:creationId xmlns:p14="http://schemas.microsoft.com/office/powerpoint/2010/main" val="36269944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18B7-13E3-4423-8195-DA94D50CD4AF}"/>
              </a:ext>
            </a:extLst>
          </p:cNvPr>
          <p:cNvSpPr>
            <a:spLocks noGrp="1"/>
          </p:cNvSpPr>
          <p:nvPr>
            <p:ph type="title"/>
          </p:nvPr>
        </p:nvSpPr>
        <p:spPr/>
        <p:txBody>
          <a:bodyPr/>
          <a:lstStyle/>
          <a:p>
            <a:r>
              <a:rPr lang="en-IN" dirty="0"/>
              <a:t>Features </a:t>
            </a:r>
          </a:p>
        </p:txBody>
      </p:sp>
      <p:sp>
        <p:nvSpPr>
          <p:cNvPr id="3" name="Content Placeholder 2">
            <a:extLst>
              <a:ext uri="{FF2B5EF4-FFF2-40B4-BE49-F238E27FC236}">
                <a16:creationId xmlns:a16="http://schemas.microsoft.com/office/drawing/2014/main" id="{7B083316-ABAB-4CB9-9C80-8EDA75B9CE6D}"/>
              </a:ext>
            </a:extLst>
          </p:cNvPr>
          <p:cNvSpPr>
            <a:spLocks noGrp="1"/>
          </p:cNvSpPr>
          <p:nvPr>
            <p:ph idx="1"/>
          </p:nvPr>
        </p:nvSpPr>
        <p:spPr>
          <a:xfrm>
            <a:off x="707890" y="1336361"/>
            <a:ext cx="10959008" cy="4754564"/>
          </a:xfrm>
        </p:spPr>
        <p:txBody>
          <a:bodyPr/>
          <a:lstStyle/>
          <a:p>
            <a:pPr marL="0" indent="0">
              <a:buNone/>
            </a:pPr>
            <a:r>
              <a:rPr lang="en-IN" sz="1800" b="0" dirty="0">
                <a:effectLst/>
                <a:latin typeface="Calibri" panose="020F0502020204030204" pitchFamily="34" charset="0"/>
                <a:ea typeface="Calibri" panose="020F0502020204030204" pitchFamily="34" charset="0"/>
                <a:cs typeface="Times New Roman" panose="02020603050405020304" pitchFamily="18" charset="0"/>
              </a:rPr>
              <a:t>The features can be</a:t>
            </a:r>
          </a:p>
          <a:p>
            <a:pPr marL="0" indent="0">
              <a:buNone/>
            </a:pPr>
            <a:r>
              <a:rPr lang="en-IN" sz="1800" b="0" dirty="0">
                <a:effectLst/>
                <a:latin typeface="Calibri" panose="020F0502020204030204" pitchFamily="34" charset="0"/>
                <a:ea typeface="Calibri" panose="020F0502020204030204" pitchFamily="34" charset="0"/>
                <a:cs typeface="Times New Roman" panose="02020603050405020304" pitchFamily="18" charset="0"/>
              </a:rPr>
              <a:t> a) </a:t>
            </a:r>
            <a:r>
              <a:rPr lang="en-IN" sz="1800" b="0" dirty="0">
                <a:latin typeface="Calibri" panose="020F0502020204030204" pitchFamily="34" charset="0"/>
                <a:ea typeface="Calibri" panose="020F0502020204030204" pitchFamily="34" charset="0"/>
                <a:cs typeface="Times New Roman" panose="02020603050405020304" pitchFamily="18" charset="0"/>
              </a:rPr>
              <a:t>key points, corners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with respect to locations </a:t>
            </a:r>
          </a:p>
          <a:p>
            <a:pPr marL="0" indent="0">
              <a:buNone/>
            </a:pPr>
            <a:r>
              <a:rPr lang="en-IN" sz="1800" b="0" dirty="0">
                <a:latin typeface="Calibri" panose="020F0502020204030204" pitchFamily="34" charset="0"/>
                <a:ea typeface="Calibri" panose="020F0502020204030204" pitchFamily="34" charset="0"/>
                <a:cs typeface="Times New Roman" panose="02020603050405020304" pitchFamily="18" charset="0"/>
              </a:rPr>
              <a:t>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b) edges </a:t>
            </a:r>
          </a:p>
          <a:p>
            <a:pPr marL="0" lvl="0" indent="0" algn="just">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Key point features or interest points or corners</a:t>
            </a:r>
          </a:p>
          <a:p>
            <a:pPr marL="914400" algn="just">
              <a:lnSpc>
                <a:spcPct val="107000"/>
              </a:lnSpc>
            </a:pPr>
            <a:r>
              <a:rPr lang="en-IN" sz="1800" b="0" dirty="0">
                <a:effectLst/>
                <a:latin typeface="Calibri" panose="020F0502020204030204" pitchFamily="34" charset="0"/>
                <a:ea typeface="Calibri" panose="020F0502020204030204" pitchFamily="34" charset="0"/>
                <a:cs typeface="Times New Roman" panose="02020603050405020304" pitchFamily="18" charset="0"/>
              </a:rPr>
              <a:t>These features are specific to </a:t>
            </a:r>
            <a:r>
              <a:rPr lang="en-IN" sz="1800" dirty="0">
                <a:effectLst/>
                <a:latin typeface="Calibri" panose="020F0502020204030204" pitchFamily="34" charset="0"/>
                <a:ea typeface="Calibri" panose="020F0502020204030204" pitchFamily="34" charset="0"/>
                <a:cs typeface="Times New Roman" panose="02020603050405020304" pitchFamily="18" charset="0"/>
              </a:rPr>
              <a:t>points or specific locations in the images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(mountain peaks, building corners) and are described by the appearance of the pixels surrounding it i.e., patches.</a:t>
            </a:r>
          </a:p>
          <a:p>
            <a:pPr marL="0" lvl="0" indent="0" algn="just">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Edges</a:t>
            </a:r>
          </a:p>
          <a:p>
            <a:pPr marL="914400" algn="just">
              <a:lnSpc>
                <a:spcPct val="107000"/>
              </a:lnSpc>
              <a:spcAft>
                <a:spcPts val="800"/>
              </a:spcAft>
            </a:pPr>
            <a:r>
              <a:rPr lang="en-IN" sz="1800" b="0" dirty="0">
                <a:effectLst/>
                <a:latin typeface="Calibri" panose="020F0502020204030204" pitchFamily="34" charset="0"/>
                <a:ea typeface="Calibri" panose="020F0502020204030204" pitchFamily="34" charset="0"/>
                <a:cs typeface="Times New Roman" panose="02020603050405020304" pitchFamily="18" charset="0"/>
              </a:rPr>
              <a:t> These represent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edges in the image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can be matched by their orientation and local pixel appearance (edge profiles). These give </a:t>
            </a:r>
            <a:r>
              <a:rPr lang="en-IN" sz="1800" dirty="0">
                <a:effectLst/>
                <a:latin typeface="Calibri" panose="020F0502020204030204" pitchFamily="34" charset="0"/>
                <a:ea typeface="Calibri" panose="020F0502020204030204" pitchFamily="34" charset="0"/>
                <a:cs typeface="Times New Roman" panose="02020603050405020304" pitchFamily="18" charset="0"/>
              </a:rPr>
              <a:t>a good estimate of the occlusions or image boundaries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in the images. These can be grouped </a:t>
            </a:r>
            <a:r>
              <a:rPr lang="en-IN" sz="1800" dirty="0">
                <a:effectLst/>
                <a:latin typeface="Calibri" panose="020F0502020204030204" pitchFamily="34" charset="0"/>
                <a:ea typeface="Calibri" panose="020F0502020204030204" pitchFamily="34" charset="0"/>
                <a:cs typeface="Times New Roman" panose="02020603050405020304" pitchFamily="18" charset="0"/>
              </a:rPr>
              <a:t>to curves, contours</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straight lines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can be tracked. The vanishing points (Camera parameters can be evaluated by grouping the straight lines.)</a:t>
            </a:r>
          </a:p>
          <a:p>
            <a:endParaRPr lang="en-IN" dirty="0"/>
          </a:p>
        </p:txBody>
      </p:sp>
      <p:sp>
        <p:nvSpPr>
          <p:cNvPr id="4" name="Footer Placeholder 3">
            <a:extLst>
              <a:ext uri="{FF2B5EF4-FFF2-40B4-BE49-F238E27FC236}">
                <a16:creationId xmlns:a16="http://schemas.microsoft.com/office/drawing/2014/main" id="{A672EBAD-40DC-48CF-B84C-483381AE02DB}"/>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BD536E2C-B9AB-44BE-AAB0-9981AD280170}"/>
              </a:ext>
            </a:extLst>
          </p:cNvPr>
          <p:cNvSpPr>
            <a:spLocks noGrp="1"/>
          </p:cNvSpPr>
          <p:nvPr>
            <p:ph type="sldNum" sz="quarter" idx="12"/>
          </p:nvPr>
        </p:nvSpPr>
        <p:spPr/>
        <p:txBody>
          <a:bodyPr/>
          <a:lstStyle/>
          <a:p>
            <a:fld id="{06AC2BAF-6E0E-4899-AC44-A744DBDDF038}" type="slidenum">
              <a:rPr lang="en-IN" smtClean="0"/>
              <a:t>3</a:t>
            </a:fld>
            <a:endParaRPr lang="en-IN"/>
          </a:p>
        </p:txBody>
      </p:sp>
    </p:spTree>
    <p:extLst>
      <p:ext uri="{BB962C8B-B14F-4D97-AF65-F5344CB8AC3E}">
        <p14:creationId xmlns:p14="http://schemas.microsoft.com/office/powerpoint/2010/main" val="139931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0"/>
          <p:cNvSpPr txBox="1">
            <a:spLocks noChangeArrowheads="1"/>
          </p:cNvSpPr>
          <p:nvPr/>
        </p:nvSpPr>
        <p:spPr bwMode="auto">
          <a:xfrm>
            <a:off x="1905001" y="1138238"/>
            <a:ext cx="7675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sz="2400">
                <a:solidFill>
                  <a:srgbClr val="000000"/>
                </a:solidFill>
                <a:cs typeface="Arial" panose="020B0604020202020204" pitchFamily="34" charset="0"/>
              </a:rPr>
              <a:t>Consider a horizontal “slice” of </a:t>
            </a:r>
            <a:r>
              <a:rPr lang="en-US" altLang="en-US" sz="2400" i="1">
                <a:solidFill>
                  <a:srgbClr val="000000"/>
                </a:solidFill>
                <a:cs typeface="Arial" panose="020B0604020202020204" pitchFamily="34" charset="0"/>
              </a:rPr>
              <a:t>E</a:t>
            </a:r>
            <a:r>
              <a:rPr lang="en-US" altLang="en-US" sz="2400">
                <a:solidFill>
                  <a:srgbClr val="000000"/>
                </a:solidFill>
                <a:cs typeface="Arial" panose="020B0604020202020204" pitchFamily="34" charset="0"/>
              </a:rPr>
              <a:t>(</a:t>
            </a:r>
            <a:r>
              <a:rPr lang="en-US" altLang="en-US" sz="2400" i="1">
                <a:solidFill>
                  <a:srgbClr val="000000"/>
                </a:solidFill>
                <a:cs typeface="Arial" panose="020B0604020202020204" pitchFamily="34" charset="0"/>
              </a:rPr>
              <a:t>u</a:t>
            </a:r>
            <a:r>
              <a:rPr lang="en-US" altLang="en-US" sz="2400">
                <a:solidFill>
                  <a:srgbClr val="000000"/>
                </a:solidFill>
                <a:cs typeface="Arial" panose="020B0604020202020204" pitchFamily="34" charset="0"/>
              </a:rPr>
              <a:t>, </a:t>
            </a:r>
            <a:r>
              <a:rPr lang="en-US" altLang="en-US" sz="2400" i="1">
                <a:solidFill>
                  <a:srgbClr val="000000"/>
                </a:solidFill>
                <a:cs typeface="Arial" panose="020B0604020202020204" pitchFamily="34" charset="0"/>
              </a:rPr>
              <a:t>v</a:t>
            </a:r>
            <a:r>
              <a:rPr lang="en-US" altLang="en-US" sz="2400">
                <a:solidFill>
                  <a:srgbClr val="000000"/>
                </a:solidFill>
                <a:cs typeface="Arial" panose="020B0604020202020204" pitchFamily="34" charset="0"/>
              </a:rPr>
              <a:t>):</a:t>
            </a:r>
          </a:p>
        </p:txBody>
      </p:sp>
      <p:sp>
        <p:nvSpPr>
          <p:cNvPr id="203779" name="Rectangle 2"/>
          <p:cNvSpPr>
            <a:spLocks noGrp="1" noChangeArrowheads="1"/>
          </p:cNvSpPr>
          <p:nvPr>
            <p:ph type="title"/>
          </p:nvPr>
        </p:nvSpPr>
        <p:spPr/>
        <p:txBody>
          <a:bodyPr>
            <a:normAutofit/>
          </a:bodyPr>
          <a:lstStyle/>
          <a:p>
            <a:r>
              <a:rPr lang="en-US" altLang="en-US"/>
              <a:t>Interpreting the second moment matrix</a:t>
            </a:r>
          </a:p>
        </p:txBody>
      </p:sp>
      <p:sp>
        <p:nvSpPr>
          <p:cNvPr id="203780" name="Text Box 3"/>
          <p:cNvSpPr txBox="1">
            <a:spLocks noChangeArrowheads="1"/>
          </p:cNvSpPr>
          <p:nvPr/>
        </p:nvSpPr>
        <p:spPr bwMode="auto">
          <a:xfrm>
            <a:off x="1905000" y="1752601"/>
            <a:ext cx="548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a:solidFill>
                  <a:srgbClr val="000000"/>
                </a:solidFill>
                <a:cs typeface="Arial" panose="020B0604020202020204" pitchFamily="34" charset="0"/>
              </a:rPr>
              <a:t>This is the equation of an ellipse.</a:t>
            </a:r>
          </a:p>
        </p:txBody>
      </p:sp>
      <p:graphicFrame>
        <p:nvGraphicFramePr>
          <p:cNvPr id="203781" name="Object 4"/>
          <p:cNvGraphicFramePr>
            <a:graphicFrameLocks noChangeAspect="1"/>
          </p:cNvGraphicFramePr>
          <p:nvPr/>
        </p:nvGraphicFramePr>
        <p:xfrm>
          <a:off x="5867400" y="2117726"/>
          <a:ext cx="2514600" cy="1006475"/>
        </p:xfrm>
        <a:graphic>
          <a:graphicData uri="http://schemas.openxmlformats.org/presentationml/2006/ole">
            <mc:AlternateContent xmlns:mc="http://schemas.openxmlformats.org/markup-compatibility/2006">
              <mc:Choice xmlns:v="urn:schemas-microsoft-com:vml" Requires="v">
                <p:oleObj spid="_x0000_s15366" name="Equation" r:id="rId4" imgW="1206500" imgH="482600" progId="Equation.3">
                  <p:embed/>
                </p:oleObj>
              </mc:Choice>
              <mc:Fallback>
                <p:oleObj name="Equation" r:id="rId4" imgW="1206500" imgH="482600" progId="Equation.3">
                  <p:embed/>
                  <p:pic>
                    <p:nvPicPr>
                      <p:cNvPr id="2037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2117726"/>
                        <a:ext cx="2514600" cy="10064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3782" name="Text Box 5"/>
          <p:cNvSpPr txBox="1">
            <a:spLocks noChangeArrowheads="1"/>
          </p:cNvSpPr>
          <p:nvPr/>
        </p:nvSpPr>
        <p:spPr bwMode="auto">
          <a:xfrm>
            <a:off x="1905000" y="3048001"/>
            <a:ext cx="7315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a:solidFill>
                  <a:srgbClr val="000000"/>
                </a:solidFill>
                <a:cs typeface="Arial" panose="020B0604020202020204" pitchFamily="34" charset="0"/>
              </a:rPr>
              <a:t>The axis lengths of the ellipse are determined by the eigenvalues and the orientation is determined by </a:t>
            </a:r>
            <a:r>
              <a:rPr lang="en-US" altLang="en-US" sz="2400" i="1">
                <a:solidFill>
                  <a:srgbClr val="000000"/>
                </a:solidFill>
                <a:cs typeface="Arial" panose="020B0604020202020204" pitchFamily="34" charset="0"/>
              </a:rPr>
              <a:t>R</a:t>
            </a:r>
          </a:p>
          <a:p>
            <a:pPr>
              <a:spcBef>
                <a:spcPct val="50000"/>
              </a:spcBef>
            </a:pPr>
            <a:endParaRPr lang="en-US" altLang="en-US">
              <a:solidFill>
                <a:srgbClr val="000000"/>
              </a:solidFill>
              <a:cs typeface="Arial" panose="020B0604020202020204" pitchFamily="34" charset="0"/>
            </a:endParaRPr>
          </a:p>
        </p:txBody>
      </p:sp>
      <p:grpSp>
        <p:nvGrpSpPr>
          <p:cNvPr id="203783" name="Group 21"/>
          <p:cNvGrpSpPr>
            <a:grpSpLocks/>
          </p:cNvGrpSpPr>
          <p:nvPr/>
        </p:nvGrpSpPr>
        <p:grpSpPr bwMode="auto">
          <a:xfrm>
            <a:off x="3962401" y="3979864"/>
            <a:ext cx="5413375" cy="2878137"/>
            <a:chOff x="2254" y="2352"/>
            <a:chExt cx="3410" cy="1813"/>
          </a:xfrm>
        </p:grpSpPr>
        <p:sp>
          <p:nvSpPr>
            <p:cNvPr id="203786" name="Text Box 8"/>
            <p:cNvSpPr txBox="1">
              <a:spLocks noChangeArrowheads="1"/>
            </p:cNvSpPr>
            <p:nvPr/>
          </p:nvSpPr>
          <p:spPr bwMode="auto">
            <a:xfrm>
              <a:off x="4656" y="2736"/>
              <a:ext cx="100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solidFill>
                    <a:srgbClr val="FF3300"/>
                  </a:solidFill>
                  <a:cs typeface="Times New Roman" panose="02020603050405020304" pitchFamily="18" charset="0"/>
                </a:rPr>
                <a:t>direction of the slowest change</a:t>
              </a:r>
              <a:endParaRPr lang="ru-RU" altLang="en-US" sz="1600">
                <a:solidFill>
                  <a:srgbClr val="FF3300"/>
                </a:solidFill>
                <a:cs typeface="Times New Roman" panose="02020603050405020304" pitchFamily="18" charset="0"/>
              </a:endParaRPr>
            </a:p>
          </p:txBody>
        </p:sp>
        <p:sp>
          <p:nvSpPr>
            <p:cNvPr id="203787" name="Text Box 9"/>
            <p:cNvSpPr txBox="1">
              <a:spLocks noChangeArrowheads="1"/>
            </p:cNvSpPr>
            <p:nvPr/>
          </p:nvSpPr>
          <p:spPr bwMode="auto">
            <a:xfrm>
              <a:off x="2640" y="2352"/>
              <a:ext cx="105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solidFill>
                    <a:srgbClr val="0033CC"/>
                  </a:solidFill>
                  <a:cs typeface="Times New Roman" panose="02020603050405020304" pitchFamily="18" charset="0"/>
                </a:rPr>
                <a:t>direction of the fastest change</a:t>
              </a:r>
              <a:endParaRPr lang="ru-RU" altLang="en-US" sz="1600">
                <a:solidFill>
                  <a:srgbClr val="0033CC"/>
                </a:solidFill>
                <a:cs typeface="Times New Roman" panose="02020603050405020304" pitchFamily="18" charset="0"/>
              </a:endParaRPr>
            </a:p>
          </p:txBody>
        </p:sp>
        <p:sp>
          <p:nvSpPr>
            <p:cNvPr id="203788" name="Oval 11"/>
            <p:cNvSpPr>
              <a:spLocks noChangeArrowheads="1"/>
            </p:cNvSpPr>
            <p:nvPr/>
          </p:nvSpPr>
          <p:spPr bwMode="auto">
            <a:xfrm rot="-1106879">
              <a:off x="2254" y="2771"/>
              <a:ext cx="2448" cy="1217"/>
            </a:xfrm>
            <a:prstGeom prst="ellipse">
              <a:avLst/>
            </a:prstGeom>
            <a:solidFill>
              <a:srgbClr val="7CF6D3"/>
            </a:solidFill>
            <a:ln w="19050">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3789" name="Line 12"/>
            <p:cNvSpPr>
              <a:spLocks noChangeShapeType="1"/>
            </p:cNvSpPr>
            <p:nvPr/>
          </p:nvSpPr>
          <p:spPr bwMode="auto">
            <a:xfrm rot="1280297" flipV="1">
              <a:off x="2555" y="2597"/>
              <a:ext cx="1875" cy="1568"/>
            </a:xfrm>
            <a:prstGeom prst="line">
              <a:avLst/>
            </a:prstGeom>
            <a:noFill/>
            <a:ln w="19050">
              <a:solidFill>
                <a:srgbClr val="FF3300"/>
              </a:solidFill>
              <a:round/>
              <a:headEnd/>
              <a:tailEnd type="stealth" w="med" len="lg"/>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203790" name="Line 13"/>
            <p:cNvSpPr>
              <a:spLocks noChangeShapeType="1"/>
            </p:cNvSpPr>
            <p:nvPr/>
          </p:nvSpPr>
          <p:spPr bwMode="auto">
            <a:xfrm rot="1280297" flipH="1" flipV="1">
              <a:off x="3094" y="2904"/>
              <a:ext cx="798" cy="940"/>
            </a:xfrm>
            <a:prstGeom prst="line">
              <a:avLst/>
            </a:prstGeom>
            <a:noFill/>
            <a:ln w="19050">
              <a:solidFill>
                <a:schemeClr val="accent2"/>
              </a:solidFill>
              <a:round/>
              <a:headEnd/>
              <a:tailEnd type="stealth" w="med" len="lg"/>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203791" name="AutoShape 14"/>
            <p:cNvSpPr>
              <a:spLocks/>
            </p:cNvSpPr>
            <p:nvPr/>
          </p:nvSpPr>
          <p:spPr bwMode="auto">
            <a:xfrm rot="-6496486">
              <a:off x="4037" y="2756"/>
              <a:ext cx="116" cy="1095"/>
            </a:xfrm>
            <a:prstGeom prst="leftBrace">
              <a:avLst>
                <a:gd name="adj1" fmla="val 78664"/>
                <a:gd name="adj2" fmla="val 49065"/>
              </a:avLst>
            </a:prstGeom>
            <a:noFill/>
            <a:ln w="952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3792" name="AutoShape 15"/>
            <p:cNvSpPr>
              <a:spLocks/>
            </p:cNvSpPr>
            <p:nvPr/>
          </p:nvSpPr>
          <p:spPr bwMode="auto">
            <a:xfrm rot="-1178674">
              <a:off x="3212" y="2864"/>
              <a:ext cx="140" cy="513"/>
            </a:xfrm>
            <a:prstGeom prst="leftBrace">
              <a:avLst>
                <a:gd name="adj1" fmla="val 30536"/>
                <a:gd name="adj2" fmla="val 49065"/>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3793" name="Rectangle 16"/>
            <p:cNvSpPr>
              <a:spLocks noChangeArrowheads="1"/>
            </p:cNvSpPr>
            <p:nvPr/>
          </p:nvSpPr>
          <p:spPr bwMode="auto">
            <a:xfrm>
              <a:off x="2400" y="3168"/>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a:t>
              </a:r>
              <a:r>
                <a:rPr lang="ru-RU"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max</a:t>
              </a: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300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-1/2</a:t>
              </a:r>
              <a:endParaRPr lang="ru-RU" altLang="en-US" sz="2400" baseline="30000">
                <a:solidFill>
                  <a:srgbClr val="0033CC"/>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3794" name="Rectangle 17"/>
            <p:cNvSpPr>
              <a:spLocks noChangeArrowheads="1"/>
            </p:cNvSpPr>
            <p:nvPr/>
          </p:nvSpPr>
          <p:spPr bwMode="auto">
            <a:xfrm>
              <a:off x="3552" y="3360"/>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solidFill>
                    <a:srgbClr val="FF3300"/>
                  </a:solidFill>
                  <a:latin typeface="Times New Roman" panose="02020603050405020304" pitchFamily="18" charset="0"/>
                  <a:cs typeface="Times New Roman" panose="02020603050405020304" pitchFamily="18" charset="0"/>
                  <a:sym typeface="Symbol" panose="05050102010706020507" pitchFamily="18" charset="2"/>
                </a:rPr>
                <a:t>(</a:t>
              </a:r>
              <a:r>
                <a:rPr lang="ru-RU" altLang="en-US" sz="2400">
                  <a:solidFill>
                    <a:srgbClr val="FF33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FF3300"/>
                  </a:solidFill>
                  <a:latin typeface="Times New Roman" panose="02020603050405020304" pitchFamily="18" charset="0"/>
                  <a:cs typeface="Times New Roman" panose="02020603050405020304" pitchFamily="18" charset="0"/>
                  <a:sym typeface="Symbol" panose="05050102010706020507" pitchFamily="18" charset="2"/>
                </a:rPr>
                <a:t>min</a:t>
              </a:r>
              <a:r>
                <a:rPr lang="en-US" altLang="en-US" sz="2400">
                  <a:solidFill>
                    <a:srgbClr val="FF33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30000">
                  <a:solidFill>
                    <a:srgbClr val="FF3300"/>
                  </a:solidFill>
                  <a:latin typeface="Times New Roman" panose="02020603050405020304" pitchFamily="18" charset="0"/>
                  <a:cs typeface="Times New Roman" panose="02020603050405020304" pitchFamily="18" charset="0"/>
                  <a:sym typeface="Symbol" panose="05050102010706020507" pitchFamily="18" charset="2"/>
                </a:rPr>
                <a:t>-1/2</a:t>
              </a:r>
              <a:endParaRPr lang="ru-RU" altLang="en-US" sz="2400" baseline="30000">
                <a:solidFill>
                  <a:srgbClr val="FF3300"/>
                </a:solidFill>
                <a:latin typeface="Times New Roman" panose="02020603050405020304" pitchFamily="18" charset="0"/>
                <a:cs typeface="Times New Roman" panose="02020603050405020304" pitchFamily="18" charset="0"/>
                <a:sym typeface="Symbol" panose="05050102010706020507" pitchFamily="18" charset="2"/>
              </a:endParaRPr>
            </a:p>
          </p:txBody>
        </p:sp>
      </p:grpSp>
      <p:graphicFrame>
        <p:nvGraphicFramePr>
          <p:cNvPr id="203784" name="Object 18"/>
          <p:cNvGraphicFramePr>
            <a:graphicFrameLocks noGrp="1" noChangeAspect="1"/>
          </p:cNvGraphicFramePr>
          <p:nvPr>
            <p:ph idx="1"/>
          </p:nvPr>
        </p:nvGraphicFramePr>
        <p:xfrm>
          <a:off x="7467600" y="914400"/>
          <a:ext cx="2743200" cy="922338"/>
        </p:xfrm>
        <a:graphic>
          <a:graphicData uri="http://schemas.openxmlformats.org/presentationml/2006/ole">
            <mc:AlternateContent xmlns:mc="http://schemas.openxmlformats.org/markup-compatibility/2006">
              <mc:Choice xmlns:v="urn:schemas-microsoft-com:vml" Requires="v">
                <p:oleObj spid="_x0000_s15367" name="Equation" r:id="rId6" imgW="1358900" imgH="457200" progId="Equation.3">
                  <p:embed/>
                </p:oleObj>
              </mc:Choice>
              <mc:Fallback>
                <p:oleObj name="Equation" r:id="rId6" imgW="1358900" imgH="457200" progId="Equation.3">
                  <p:embed/>
                  <p:pic>
                    <p:nvPicPr>
                      <p:cNvPr id="203784"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914400"/>
                        <a:ext cx="27432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3785" name="Text Box 3"/>
          <p:cNvSpPr txBox="1">
            <a:spLocks noChangeArrowheads="1"/>
          </p:cNvSpPr>
          <p:nvPr/>
        </p:nvSpPr>
        <p:spPr bwMode="auto">
          <a:xfrm>
            <a:off x="1905000" y="2373313"/>
            <a:ext cx="739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sz="2400">
                <a:solidFill>
                  <a:srgbClr val="000000"/>
                </a:solidFill>
                <a:cs typeface="Arial" panose="020B0604020202020204" pitchFamily="34" charset="0"/>
              </a:rPr>
              <a:t>Diagonalization of M:</a:t>
            </a:r>
          </a:p>
        </p:txBody>
      </p:sp>
    </p:spTree>
    <p:extLst>
      <p:ext uri="{BB962C8B-B14F-4D97-AF65-F5344CB8AC3E}">
        <p14:creationId xmlns:p14="http://schemas.microsoft.com/office/powerpoint/2010/main" val="577875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AutoShape 2"/>
          <p:cNvSpPr>
            <a:spLocks noChangeArrowheads="1"/>
          </p:cNvSpPr>
          <p:nvPr/>
        </p:nvSpPr>
        <p:spPr bwMode="auto">
          <a:xfrm>
            <a:off x="2362200" y="4800600"/>
            <a:ext cx="3124200" cy="1219200"/>
          </a:xfrm>
          <a:prstGeom prst="rightArrowCallout">
            <a:avLst>
              <a:gd name="adj1" fmla="val 25000"/>
              <a:gd name="adj2" fmla="val 24093"/>
              <a:gd name="adj3" fmla="val 41581"/>
              <a:gd name="adj4" fmla="val 75662"/>
            </a:avLst>
          </a:prstGeom>
          <a:solidFill>
            <a:srgbClr val="C0C0C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23" name="Rectangle 3"/>
          <p:cNvSpPr>
            <a:spLocks noGrp="1" noChangeArrowheads="1"/>
          </p:cNvSpPr>
          <p:nvPr>
            <p:ph type="title"/>
          </p:nvPr>
        </p:nvSpPr>
        <p:spPr/>
        <p:txBody>
          <a:bodyPr/>
          <a:lstStyle/>
          <a:p>
            <a:r>
              <a:rPr lang="en-US" altLang="en-US"/>
              <a:t>Interpreting the eigenvalues</a:t>
            </a:r>
            <a:endParaRPr lang="ru-RU" altLang="en-US"/>
          </a:p>
        </p:txBody>
      </p:sp>
      <p:sp>
        <p:nvSpPr>
          <p:cNvPr id="209924" name="Rectangle 4"/>
          <p:cNvSpPr>
            <a:spLocks noChangeArrowheads="1"/>
          </p:cNvSpPr>
          <p:nvPr/>
        </p:nvSpPr>
        <p:spPr bwMode="auto">
          <a:xfrm>
            <a:off x="5562600" y="1752600"/>
            <a:ext cx="4343400" cy="4343400"/>
          </a:xfrm>
          <a:prstGeom prst="rect">
            <a:avLst/>
          </a:prstGeom>
          <a:solidFill>
            <a:srgbClr val="F38F67"/>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25" name="Rectangle 5"/>
          <p:cNvSpPr>
            <a:spLocks noChangeArrowheads="1"/>
          </p:cNvSpPr>
          <p:nvPr/>
        </p:nvSpPr>
        <p:spPr bwMode="auto">
          <a:xfrm>
            <a:off x="9296400" y="6096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a:t>
            </a:r>
            <a:endParaRPr lang="ru-RU"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26" name="Rectangle 6"/>
          <p:cNvSpPr>
            <a:spLocks noChangeArrowheads="1"/>
          </p:cNvSpPr>
          <p:nvPr/>
        </p:nvSpPr>
        <p:spPr bwMode="auto">
          <a:xfrm>
            <a:off x="4648200" y="1828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endParaRPr lang="ru-RU"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27" name="Freeform 7"/>
          <p:cNvSpPr>
            <a:spLocks/>
          </p:cNvSpPr>
          <p:nvPr/>
        </p:nvSpPr>
        <p:spPr bwMode="auto">
          <a:xfrm>
            <a:off x="6019800" y="1752600"/>
            <a:ext cx="3886200" cy="3937000"/>
          </a:xfrm>
          <a:custGeom>
            <a:avLst/>
            <a:gdLst>
              <a:gd name="T0" fmla="*/ 0 w 2448"/>
              <a:gd name="T1" fmla="*/ 2147483646 h 2480"/>
              <a:gd name="T2" fmla="*/ 2147483646 w 2448"/>
              <a:gd name="T3" fmla="*/ 0 h 2480"/>
              <a:gd name="T4" fmla="*/ 2147483646 w 2448"/>
              <a:gd name="T5" fmla="*/ 0 h 2480"/>
              <a:gd name="T6" fmla="*/ 2147483646 w 2448"/>
              <a:gd name="T7" fmla="*/ 2147483646 h 2480"/>
              <a:gd name="T8" fmla="*/ 2147483646 w 2448"/>
              <a:gd name="T9" fmla="*/ 2147483646 h 2480"/>
              <a:gd name="T10" fmla="*/ 0 w 2448"/>
              <a:gd name="T11" fmla="*/ 2147483646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solidFill>
          <a:ln w="9525">
            <a:solidFill>
              <a:schemeClr val="tx1"/>
            </a:solidFill>
            <a:round/>
            <a:headEnd/>
            <a:tailEnd/>
          </a:ln>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209928" name="AutoShape 8"/>
          <p:cNvSpPr>
            <a:spLocks noChangeArrowheads="1"/>
          </p:cNvSpPr>
          <p:nvPr/>
        </p:nvSpPr>
        <p:spPr bwMode="auto">
          <a:xfrm>
            <a:off x="5562601" y="4343400"/>
            <a:ext cx="1749425" cy="1752600"/>
          </a:xfrm>
          <a:prstGeom prst="rtTriangle">
            <a:avLst/>
          </a:prstGeom>
          <a:solidFill>
            <a:srgbClr val="B2B2B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29" name="Rectangle 9"/>
          <p:cNvSpPr>
            <a:spLocks noChangeArrowheads="1"/>
          </p:cNvSpPr>
          <p:nvPr/>
        </p:nvSpPr>
        <p:spPr bwMode="auto">
          <a:xfrm>
            <a:off x="7086600" y="2362201"/>
            <a:ext cx="2667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“Corner”</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and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are large,</a:t>
            </a:r>
            <a:b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 </a:t>
            </a:r>
            <a: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b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4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E</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increases in all directions</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30" name="Rectangle 10"/>
          <p:cNvSpPr>
            <a:spLocks noChangeArrowheads="1"/>
          </p:cNvSpPr>
          <p:nvPr/>
        </p:nvSpPr>
        <p:spPr bwMode="auto">
          <a:xfrm>
            <a:off x="2438400" y="4800601"/>
            <a:ext cx="23622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and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are small;</a:t>
            </a:r>
            <a:b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4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E</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is almost constant in all directions</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31" name="Rectangle 11"/>
          <p:cNvSpPr>
            <a:spLocks noChangeArrowheads="1"/>
          </p:cNvSpPr>
          <p:nvPr/>
        </p:nvSpPr>
        <p:spPr bwMode="auto">
          <a:xfrm>
            <a:off x="8686800" y="5105401"/>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&gt;&gt;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32" name="Rectangle 12"/>
          <p:cNvSpPr>
            <a:spLocks noChangeArrowheads="1"/>
          </p:cNvSpPr>
          <p:nvPr/>
        </p:nvSpPr>
        <p:spPr bwMode="auto">
          <a:xfrm>
            <a:off x="5638800" y="1905001"/>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&gt;&gt; </a:t>
            </a:r>
            <a:r>
              <a:rPr lang="ru-RU"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1</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33" name="Rectangle 13"/>
          <p:cNvSpPr>
            <a:spLocks noChangeArrowheads="1"/>
          </p:cNvSpPr>
          <p:nvPr/>
        </p:nvSpPr>
        <p:spPr bwMode="auto">
          <a:xfrm>
            <a:off x="5486400" y="5181601"/>
            <a:ext cx="121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“Flat” region</a:t>
            </a:r>
            <a:endParaRPr lang="ru-RU"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09934" name="Text Box 14"/>
          <p:cNvSpPr txBox="1">
            <a:spLocks noChangeArrowheads="1"/>
          </p:cNvSpPr>
          <p:nvPr/>
        </p:nvSpPr>
        <p:spPr bwMode="auto">
          <a:xfrm>
            <a:off x="2057400" y="990600"/>
            <a:ext cx="8001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en-US">
                <a:solidFill>
                  <a:srgbClr val="000000"/>
                </a:solidFill>
                <a:cs typeface="Times New Roman" panose="02020603050405020304" pitchFamily="18" charset="0"/>
              </a:rPr>
              <a:t>Classification of image points using eigenvalues of </a:t>
            </a:r>
            <a:r>
              <a:rPr lang="en-US" altLang="en-US" i="1">
                <a:solidFill>
                  <a:srgbClr val="000000"/>
                </a:solidFill>
                <a:cs typeface="Times New Roman" panose="02020603050405020304" pitchFamily="18" charset="0"/>
              </a:rPr>
              <a:t>M</a:t>
            </a:r>
            <a:r>
              <a:rPr lang="en-US" altLang="en-US">
                <a:solidFill>
                  <a:srgbClr val="000000"/>
                </a:solidFill>
                <a:cs typeface="Times New Roman" panose="02020603050405020304" pitchFamily="18" charset="0"/>
              </a:rPr>
              <a:t>:</a:t>
            </a:r>
            <a:endParaRPr lang="ru-RU" altLang="en-US">
              <a:solidFill>
                <a:srgbClr val="000000"/>
              </a:solidFill>
              <a:cs typeface="Times New Roman" panose="02020603050405020304" pitchFamily="18" charset="0"/>
            </a:endParaRPr>
          </a:p>
        </p:txBody>
      </p:sp>
      <p:sp>
        <p:nvSpPr>
          <p:cNvPr id="209935" name="Oval 15"/>
          <p:cNvSpPr>
            <a:spLocks noChangeArrowheads="1"/>
          </p:cNvSpPr>
          <p:nvPr/>
        </p:nvSpPr>
        <p:spPr bwMode="auto">
          <a:xfrm>
            <a:off x="8458200" y="2133601"/>
            <a:ext cx="609600" cy="638175"/>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36" name="Oval 16"/>
          <p:cNvSpPr>
            <a:spLocks noChangeArrowheads="1"/>
          </p:cNvSpPr>
          <p:nvPr/>
        </p:nvSpPr>
        <p:spPr bwMode="auto">
          <a:xfrm>
            <a:off x="5708650" y="1828801"/>
            <a:ext cx="927100" cy="125413"/>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37" name="Oval 17"/>
          <p:cNvSpPr>
            <a:spLocks noChangeArrowheads="1"/>
          </p:cNvSpPr>
          <p:nvPr/>
        </p:nvSpPr>
        <p:spPr bwMode="auto">
          <a:xfrm>
            <a:off x="5791200" y="4953000"/>
            <a:ext cx="152400" cy="152400"/>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09938" name="Oval 18"/>
          <p:cNvSpPr>
            <a:spLocks noChangeArrowheads="1"/>
          </p:cNvSpPr>
          <p:nvPr/>
        </p:nvSpPr>
        <p:spPr bwMode="auto">
          <a:xfrm rot="5542000">
            <a:off x="8174832" y="5557044"/>
            <a:ext cx="927100" cy="125413"/>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Tree>
    <p:extLst>
      <p:ext uri="{BB962C8B-B14F-4D97-AF65-F5344CB8AC3E}">
        <p14:creationId xmlns:p14="http://schemas.microsoft.com/office/powerpoint/2010/main" val="3743402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en-US"/>
              <a:t>Corner response function</a:t>
            </a:r>
          </a:p>
        </p:txBody>
      </p:sp>
      <p:sp>
        <p:nvSpPr>
          <p:cNvPr id="211971" name="Rectangle 4"/>
          <p:cNvSpPr>
            <a:spLocks noChangeArrowheads="1"/>
          </p:cNvSpPr>
          <p:nvPr/>
        </p:nvSpPr>
        <p:spPr bwMode="auto">
          <a:xfrm>
            <a:off x="5562600" y="1752600"/>
            <a:ext cx="4343400" cy="4343400"/>
          </a:xfrm>
          <a:prstGeom prst="rect">
            <a:avLst/>
          </a:prstGeom>
          <a:solidFill>
            <a:srgbClr val="F38F67"/>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72" name="Freeform 5"/>
          <p:cNvSpPr>
            <a:spLocks/>
          </p:cNvSpPr>
          <p:nvPr/>
        </p:nvSpPr>
        <p:spPr bwMode="auto">
          <a:xfrm>
            <a:off x="6019800" y="1752600"/>
            <a:ext cx="3886200" cy="3937000"/>
          </a:xfrm>
          <a:custGeom>
            <a:avLst/>
            <a:gdLst>
              <a:gd name="T0" fmla="*/ 0 w 2448"/>
              <a:gd name="T1" fmla="*/ 2147483646 h 2480"/>
              <a:gd name="T2" fmla="*/ 2147483646 w 2448"/>
              <a:gd name="T3" fmla="*/ 0 h 2480"/>
              <a:gd name="T4" fmla="*/ 2147483646 w 2448"/>
              <a:gd name="T5" fmla="*/ 0 h 2480"/>
              <a:gd name="T6" fmla="*/ 2147483646 w 2448"/>
              <a:gd name="T7" fmla="*/ 2147483646 h 2480"/>
              <a:gd name="T8" fmla="*/ 2147483646 w 2448"/>
              <a:gd name="T9" fmla="*/ 2147483646 h 2480"/>
              <a:gd name="T10" fmla="*/ 0 w 2448"/>
              <a:gd name="T11" fmla="*/ 2147483646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solidFill>
          <a:ln w="9525">
            <a:solidFill>
              <a:schemeClr val="tx1"/>
            </a:solidFill>
            <a:round/>
            <a:headEnd/>
            <a:tailEnd/>
          </a:ln>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sp>
        <p:nvSpPr>
          <p:cNvPr id="211973" name="AutoShape 6"/>
          <p:cNvSpPr>
            <a:spLocks noChangeArrowheads="1"/>
          </p:cNvSpPr>
          <p:nvPr/>
        </p:nvSpPr>
        <p:spPr bwMode="auto">
          <a:xfrm>
            <a:off x="5562601" y="4343400"/>
            <a:ext cx="1749425" cy="1752600"/>
          </a:xfrm>
          <a:prstGeom prst="rtTriangle">
            <a:avLst/>
          </a:prstGeom>
          <a:solidFill>
            <a:srgbClr val="B2B2B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74" name="Rectangle 7"/>
          <p:cNvSpPr>
            <a:spLocks noChangeArrowheads="1"/>
          </p:cNvSpPr>
          <p:nvPr/>
        </p:nvSpPr>
        <p:spPr bwMode="auto">
          <a:xfrm>
            <a:off x="7086600" y="2362201"/>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“Corner”</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R &gt; 0</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11975" name="Rectangle 8"/>
          <p:cNvSpPr>
            <a:spLocks noChangeArrowheads="1"/>
          </p:cNvSpPr>
          <p:nvPr/>
        </p:nvSpPr>
        <p:spPr bwMode="auto">
          <a:xfrm>
            <a:off x="8686800" y="5105401"/>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R &lt; 0</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11976" name="Rectangle 9"/>
          <p:cNvSpPr>
            <a:spLocks noChangeArrowheads="1"/>
          </p:cNvSpPr>
          <p:nvPr/>
        </p:nvSpPr>
        <p:spPr bwMode="auto">
          <a:xfrm>
            <a:off x="5638800" y="1905001"/>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br>
            <a:r>
              <a:rPr lang="en-US" altLang="en-US" sz="24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R</a:t>
            </a:r>
            <a:r>
              <a:rPr lang="en-US" altLang="en-US" sz="24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&lt; 0</a:t>
            </a:r>
            <a:endParaRPr lang="ru-RU" altLang="en-US" sz="2000">
              <a:solidFill>
                <a:srgbClr val="000000"/>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11977" name="Rectangle 10"/>
          <p:cNvSpPr>
            <a:spLocks noChangeArrowheads="1"/>
          </p:cNvSpPr>
          <p:nvPr/>
        </p:nvSpPr>
        <p:spPr bwMode="auto">
          <a:xfrm>
            <a:off x="5486400" y="5181601"/>
            <a:ext cx="121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rPr>
              <a:t>“Flat” region</a:t>
            </a:r>
            <a:endParaRPr lang="ru-RU" altLang="en-US" sz="2400">
              <a:solidFill>
                <a:srgbClr val="0033CC"/>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11978" name="Oval 11"/>
          <p:cNvSpPr>
            <a:spLocks noChangeArrowheads="1"/>
          </p:cNvSpPr>
          <p:nvPr/>
        </p:nvSpPr>
        <p:spPr bwMode="auto">
          <a:xfrm>
            <a:off x="8458200" y="2133601"/>
            <a:ext cx="609600" cy="638175"/>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79" name="Oval 12"/>
          <p:cNvSpPr>
            <a:spLocks noChangeArrowheads="1"/>
          </p:cNvSpPr>
          <p:nvPr/>
        </p:nvSpPr>
        <p:spPr bwMode="auto">
          <a:xfrm>
            <a:off x="5708650" y="1828801"/>
            <a:ext cx="927100" cy="125413"/>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80" name="Oval 13"/>
          <p:cNvSpPr>
            <a:spLocks noChangeArrowheads="1"/>
          </p:cNvSpPr>
          <p:nvPr/>
        </p:nvSpPr>
        <p:spPr bwMode="auto">
          <a:xfrm>
            <a:off x="5791200" y="4953000"/>
            <a:ext cx="152400" cy="152400"/>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81" name="Oval 14"/>
          <p:cNvSpPr>
            <a:spLocks noChangeArrowheads="1"/>
          </p:cNvSpPr>
          <p:nvPr/>
        </p:nvSpPr>
        <p:spPr bwMode="auto">
          <a:xfrm rot="5542000">
            <a:off x="8174832" y="5557044"/>
            <a:ext cx="927100" cy="125413"/>
          </a:xfrm>
          <a:prstGeom prst="ellipse">
            <a:avLst/>
          </a:prstGeom>
          <a:solidFill>
            <a:srgbClr val="000099"/>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endParaRPr lang="en-US" altLang="en-US">
              <a:solidFill>
                <a:srgbClr val="000000"/>
              </a:solidFill>
              <a:cs typeface="Arial" panose="020B0604020202020204" pitchFamily="34" charset="0"/>
            </a:endParaRPr>
          </a:p>
        </p:txBody>
      </p:sp>
      <p:sp>
        <p:nvSpPr>
          <p:cNvPr id="211982" name="Rectangle 15"/>
          <p:cNvSpPr>
            <a:spLocks noChangeArrowheads="1"/>
          </p:cNvSpPr>
          <p:nvPr/>
        </p:nvSpPr>
        <p:spPr bwMode="auto">
          <a:xfrm>
            <a:off x="6423026" y="4714875"/>
            <a:ext cx="1274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n-US" altLang="en-US" sz="2400" i="1">
                <a:solidFill>
                  <a:srgbClr val="000000"/>
                </a:solidFill>
                <a:latin typeface="Times New Roman" panose="02020603050405020304" pitchFamily="18" charset="0"/>
                <a:cs typeface="Arial" panose="020B0604020202020204" pitchFamily="34" charset="0"/>
                <a:sym typeface="Symbol" panose="05050102010706020507" pitchFamily="18" charset="2"/>
              </a:rPr>
              <a:t>|R| </a:t>
            </a:r>
            <a:r>
              <a:rPr lang="en-US" altLang="en-US" sz="2400">
                <a:solidFill>
                  <a:srgbClr val="000000"/>
                </a:solidFill>
                <a:latin typeface="Times New Roman" panose="02020603050405020304" pitchFamily="18" charset="0"/>
                <a:cs typeface="Arial" panose="020B0604020202020204" pitchFamily="34" charset="0"/>
                <a:sym typeface="Symbol" panose="05050102010706020507" pitchFamily="18" charset="2"/>
              </a:rPr>
              <a:t>small</a:t>
            </a:r>
          </a:p>
        </p:txBody>
      </p:sp>
      <p:sp>
        <p:nvSpPr>
          <p:cNvPr id="211983" name="Line 16"/>
          <p:cNvSpPr>
            <a:spLocks noChangeShapeType="1"/>
          </p:cNvSpPr>
          <p:nvPr/>
        </p:nvSpPr>
        <p:spPr bwMode="auto">
          <a:xfrm flipH="1">
            <a:off x="6553200" y="5181600"/>
            <a:ext cx="533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hangingPunct="0"/>
            <a:endParaRPr lang="en-US" sz="2800">
              <a:solidFill>
                <a:srgbClr val="000000"/>
              </a:solidFill>
              <a:latin typeface="Arial" panose="020B0604020202020204" pitchFamily="34" charset="0"/>
              <a:cs typeface="Arial" panose="020B0604020202020204" pitchFamily="34" charset="0"/>
            </a:endParaRPr>
          </a:p>
        </p:txBody>
      </p:sp>
      <p:graphicFrame>
        <p:nvGraphicFramePr>
          <p:cNvPr id="211984" name="Object 17"/>
          <p:cNvGraphicFramePr>
            <a:graphicFrameLocks noChangeAspect="1"/>
          </p:cNvGraphicFramePr>
          <p:nvPr/>
        </p:nvGraphicFramePr>
        <p:xfrm>
          <a:off x="2514601" y="990600"/>
          <a:ext cx="7123113" cy="571500"/>
        </p:xfrm>
        <a:graphic>
          <a:graphicData uri="http://schemas.openxmlformats.org/presentationml/2006/ole">
            <mc:AlternateContent xmlns:mc="http://schemas.openxmlformats.org/markup-compatibility/2006">
              <mc:Choice xmlns:v="urn:schemas-microsoft-com:vml" Requires="v">
                <p:oleObj spid="_x0000_s16388" name="Equation" r:id="rId4" imgW="2844800" imgH="228600" progId="Equation.3">
                  <p:embed/>
                </p:oleObj>
              </mc:Choice>
              <mc:Fallback>
                <p:oleObj name="Equation" r:id="rId4" imgW="2844800" imgH="228600" progId="Equation.3">
                  <p:embed/>
                  <p:pic>
                    <p:nvPicPr>
                      <p:cNvPr id="211984"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990600"/>
                        <a:ext cx="71231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1985" name="Text Box 18"/>
          <p:cNvSpPr txBox="1">
            <a:spLocks noChangeArrowheads="1"/>
          </p:cNvSpPr>
          <p:nvPr/>
        </p:nvSpPr>
        <p:spPr bwMode="auto">
          <a:xfrm>
            <a:off x="2530476" y="1828801"/>
            <a:ext cx="2727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spcBef>
                <a:spcPct val="0"/>
              </a:spcBef>
            </a:pPr>
            <a:r>
              <a:rPr lang="el-GR" altLang="en-US" sz="1800" i="1">
                <a:solidFill>
                  <a:srgbClr val="000000"/>
                </a:solidFill>
                <a:latin typeface="Times New Roman" panose="02020603050405020304" pitchFamily="18" charset="0"/>
                <a:cs typeface="Arial" panose="020B0604020202020204" pitchFamily="34" charset="0"/>
              </a:rPr>
              <a:t>α</a:t>
            </a:r>
            <a:r>
              <a:rPr lang="en-US" altLang="en-US" sz="1800">
                <a:solidFill>
                  <a:srgbClr val="000000"/>
                </a:solidFill>
                <a:cs typeface="Arial" panose="020B0604020202020204" pitchFamily="34" charset="0"/>
              </a:rPr>
              <a:t>: constant (0.04 to 0.06)</a:t>
            </a:r>
            <a:endParaRPr lang="el-GR" altLang="en-US" sz="1800">
              <a:solidFill>
                <a:srgbClr val="000000"/>
              </a:solidFill>
              <a:cs typeface="Arial" panose="020B0604020202020204" pitchFamily="34" charset="0"/>
            </a:endParaRPr>
          </a:p>
        </p:txBody>
      </p:sp>
    </p:spTree>
    <p:extLst>
      <p:ext uri="{BB962C8B-B14F-4D97-AF65-F5344CB8AC3E}">
        <p14:creationId xmlns:p14="http://schemas.microsoft.com/office/powerpoint/2010/main" val="170170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eaLnBrk="1" hangingPunct="1"/>
            <a:r>
              <a:rPr lang="en-US" altLang="en-US"/>
              <a:t>Harris corner detector</a:t>
            </a:r>
            <a:endParaRPr lang="ru-RU" altLang="en-US"/>
          </a:p>
        </p:txBody>
      </p:sp>
      <p:sp>
        <p:nvSpPr>
          <p:cNvPr id="214019" name="Rectangle 3"/>
          <p:cNvSpPr>
            <a:spLocks noGrp="1" noChangeArrowheads="1"/>
          </p:cNvSpPr>
          <p:nvPr>
            <p:ph idx="1"/>
          </p:nvPr>
        </p:nvSpPr>
        <p:spPr>
          <a:xfrm>
            <a:off x="2209801" y="1905000"/>
            <a:ext cx="8048625" cy="2801938"/>
          </a:xfrm>
        </p:spPr>
        <p:txBody>
          <a:bodyPr>
            <a:normAutofit/>
          </a:bodyPr>
          <a:lstStyle/>
          <a:p>
            <a:pPr marL="514350" indent="-514350">
              <a:buFontTx/>
              <a:buAutoNum type="arabicParenR"/>
            </a:pPr>
            <a:r>
              <a:rPr lang="en-US" altLang="en-US"/>
              <a:t>Compute</a:t>
            </a:r>
            <a:r>
              <a:rPr lang="en-US" altLang="en-US" i="1"/>
              <a:t> M </a:t>
            </a:r>
            <a:r>
              <a:rPr lang="en-US" altLang="en-US"/>
              <a:t>matrix for each image window to get their </a:t>
            </a:r>
            <a:r>
              <a:rPr lang="en-US" altLang="en-US" i="1"/>
              <a:t>cornerness </a:t>
            </a:r>
            <a:r>
              <a:rPr lang="en-US" altLang="en-US"/>
              <a:t>scores.</a:t>
            </a:r>
          </a:p>
          <a:p>
            <a:pPr marL="514350" indent="-514350">
              <a:buFontTx/>
              <a:buAutoNum type="arabicParenR"/>
            </a:pPr>
            <a:r>
              <a:rPr lang="en-US" altLang="en-US"/>
              <a:t>Find points whose surrounding window gave large corner response (</a:t>
            </a:r>
            <a:r>
              <a:rPr lang="en-US" altLang="en-US" i="1"/>
              <a:t>f</a:t>
            </a:r>
            <a:r>
              <a:rPr lang="en-US" altLang="en-US"/>
              <a:t>&gt; threshold)</a:t>
            </a:r>
          </a:p>
          <a:p>
            <a:pPr marL="514350" indent="-514350">
              <a:buFontTx/>
              <a:buAutoNum type="arabicParenR"/>
            </a:pPr>
            <a:r>
              <a:rPr lang="en-US" altLang="en-US"/>
              <a:t>Take the points of local maxima, i.e., perform non-maximum suppression</a:t>
            </a:r>
            <a:endParaRPr lang="ru-RU" altLang="en-US"/>
          </a:p>
        </p:txBody>
      </p:sp>
      <p:sp>
        <p:nvSpPr>
          <p:cNvPr id="214020" name="Rectangle 14"/>
          <p:cNvSpPr>
            <a:spLocks noChangeArrowheads="1"/>
          </p:cNvSpPr>
          <p:nvPr/>
        </p:nvSpPr>
        <p:spPr bwMode="auto">
          <a:xfrm>
            <a:off x="1905000" y="5759451"/>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0" hangingPunct="0">
              <a:lnSpc>
                <a:spcPct val="90000"/>
              </a:lnSpc>
            </a:pPr>
            <a:r>
              <a:rPr lang="en-US" altLang="en-US" sz="2000">
                <a:solidFill>
                  <a:srgbClr val="000000"/>
                </a:solidFill>
                <a:cs typeface="Arial" panose="020B0604020202020204" pitchFamily="34" charset="0"/>
              </a:rPr>
              <a:t>C.Harris and M.Stephens. </a:t>
            </a:r>
            <a:r>
              <a:rPr lang="en-US" altLang="en-US" sz="2000">
                <a:solidFill>
                  <a:srgbClr val="000000"/>
                </a:solidFill>
                <a:cs typeface="Arial" panose="020B0604020202020204" pitchFamily="34" charset="0"/>
                <a:hlinkClick r:id="rId3"/>
              </a:rPr>
              <a:t>“A Combined Corner and Edge Detector.” </a:t>
            </a:r>
            <a:r>
              <a:rPr lang="en-US" altLang="en-US" sz="2000" i="1">
                <a:solidFill>
                  <a:srgbClr val="000000"/>
                </a:solidFill>
                <a:cs typeface="Arial" panose="020B0604020202020204" pitchFamily="34" charset="0"/>
              </a:rPr>
              <a:t>Proceedings of the 4th Alvey Vision Conference</a:t>
            </a:r>
            <a:r>
              <a:rPr lang="en-US" altLang="en-US" sz="2000">
                <a:solidFill>
                  <a:srgbClr val="000000"/>
                </a:solidFill>
                <a:cs typeface="Arial" panose="020B0604020202020204" pitchFamily="34" charset="0"/>
              </a:rPr>
              <a:t>: pages 147—151, 1988.  </a:t>
            </a:r>
          </a:p>
        </p:txBody>
      </p:sp>
    </p:spTree>
    <p:extLst>
      <p:ext uri="{BB962C8B-B14F-4D97-AF65-F5344CB8AC3E}">
        <p14:creationId xmlns:p14="http://schemas.microsoft.com/office/powerpoint/2010/main" val="1058138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a:latin typeface="Arial" panose="020B0604020202020204" pitchFamily="34" charset="0"/>
              </a:rPr>
              <a:t>Harris Detector </a:t>
            </a:r>
            <a:r>
              <a:rPr lang="pl-PL" altLang="en-US" sz="2000">
                <a:latin typeface="Arial" panose="020B0604020202020204" pitchFamily="34" charset="0"/>
              </a:rPr>
              <a:t>[</a:t>
            </a:r>
            <a:r>
              <a:rPr lang="pl-PL" altLang="en-US" sz="2000"/>
              <a:t>Harris88</a:t>
            </a:r>
            <a:r>
              <a:rPr lang="pl-PL" altLang="en-US" sz="2000">
                <a:latin typeface="Arial" panose="020B0604020202020204" pitchFamily="34" charset="0"/>
              </a:rPr>
              <a:t>]</a:t>
            </a:r>
            <a:endParaRPr lang="en-US" altLang="en-US" sz="2000">
              <a:latin typeface="Arial" panose="020B0604020202020204" pitchFamily="34" charset="0"/>
            </a:endParaRPr>
          </a:p>
        </p:txBody>
      </p:sp>
      <p:sp>
        <p:nvSpPr>
          <p:cNvPr id="216067" name="Rectangle 3"/>
          <p:cNvSpPr>
            <a:spLocks noGrp="1" noChangeArrowheads="1"/>
          </p:cNvSpPr>
          <p:nvPr>
            <p:ph type="body" sz="half" idx="1"/>
          </p:nvPr>
        </p:nvSpPr>
        <p:spPr/>
        <p:txBody>
          <a:bodyPr/>
          <a:lstStyle/>
          <a:p>
            <a:r>
              <a:rPr lang="pl-PL" altLang="en-US"/>
              <a:t>Second moment matrix</a:t>
            </a:r>
            <a:endParaRPr lang="en-US" altLang="en-US"/>
          </a:p>
        </p:txBody>
      </p:sp>
      <p:graphicFrame>
        <p:nvGraphicFramePr>
          <p:cNvPr id="216068" name="Object 2"/>
          <p:cNvGraphicFramePr>
            <a:graphicFrameLocks noChangeAspect="1"/>
          </p:cNvGraphicFramePr>
          <p:nvPr/>
        </p:nvGraphicFramePr>
        <p:xfrm>
          <a:off x="2335214" y="2005014"/>
          <a:ext cx="3760787" cy="719137"/>
        </p:xfrm>
        <a:graphic>
          <a:graphicData uri="http://schemas.openxmlformats.org/presentationml/2006/ole">
            <mc:AlternateContent xmlns:mc="http://schemas.openxmlformats.org/markup-compatibility/2006">
              <mc:Choice xmlns:v="urn:schemas-microsoft-com:vml" Requires="v">
                <p:oleObj spid="_x0000_s17418" name="Equation" r:id="rId4" imgW="2654300" imgH="508000" progId="Equation.3">
                  <p:embed/>
                </p:oleObj>
              </mc:Choice>
              <mc:Fallback>
                <p:oleObj name="Equation" r:id="rId4" imgW="2654300" imgH="508000" progId="Equation.3">
                  <p:embed/>
                  <p:pic>
                    <p:nvPicPr>
                      <p:cNvPr id="21606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214" y="2005014"/>
                        <a:ext cx="37607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606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EADF45-B5B4-4B88-9404-4DB9B297637A}" type="slidenum">
              <a:rPr lang="de-DE" altLang="en-US" sz="1200">
                <a:solidFill>
                  <a:srgbClr val="898989"/>
                </a:solidFill>
              </a:rPr>
              <a:pPr>
                <a:spcBef>
                  <a:spcPct val="0"/>
                </a:spcBef>
                <a:buFontTx/>
                <a:buNone/>
              </a:pPr>
              <a:t>34</a:t>
            </a:fld>
            <a:endParaRPr lang="de-DE" altLang="en-US" sz="1200">
              <a:solidFill>
                <a:srgbClr val="898989"/>
              </a:solidFill>
            </a:endParaRPr>
          </a:p>
        </p:txBody>
      </p:sp>
      <p:pic>
        <p:nvPicPr>
          <p:cNvPr id="21607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25" y="1233489"/>
            <a:ext cx="1079500" cy="839787"/>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203" name="Text Box 9"/>
          <p:cNvSpPr txBox="1">
            <a:spLocks noChangeArrowheads="1"/>
          </p:cNvSpPr>
          <p:nvPr/>
        </p:nvSpPr>
        <p:spPr bwMode="auto">
          <a:xfrm>
            <a:off x="6489701" y="2132014"/>
            <a:ext cx="18002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600">
                <a:solidFill>
                  <a:srgbClr val="000000"/>
                </a:solidFill>
                <a:latin typeface="Arial" panose="020B0604020202020204" pitchFamily="34" charset="0"/>
                <a:cs typeface="Arial" panose="020B0604020202020204" pitchFamily="34" charset="0"/>
              </a:rPr>
              <a:t>1. Image derivatives</a:t>
            </a:r>
            <a:endParaRPr lang="en-US" altLang="en-US" sz="1600">
              <a:solidFill>
                <a:srgbClr val="000000"/>
              </a:solidFill>
              <a:latin typeface="Arial" panose="020B0604020202020204" pitchFamily="34" charset="0"/>
              <a:cs typeface="Arial" panose="020B0604020202020204" pitchFamily="34" charset="0"/>
            </a:endParaRPr>
          </a:p>
        </p:txBody>
      </p:sp>
      <p:sp>
        <p:nvSpPr>
          <p:cNvPr id="8204" name="Text Box 10"/>
          <p:cNvSpPr txBox="1">
            <a:spLocks noChangeArrowheads="1"/>
          </p:cNvSpPr>
          <p:nvPr/>
        </p:nvSpPr>
        <p:spPr bwMode="auto">
          <a:xfrm>
            <a:off x="5197475" y="3106739"/>
            <a:ext cx="19431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600">
                <a:solidFill>
                  <a:srgbClr val="000000"/>
                </a:solidFill>
                <a:latin typeface="Arial" panose="020B0604020202020204" pitchFamily="34" charset="0"/>
                <a:cs typeface="Arial" panose="020B0604020202020204" pitchFamily="34" charset="0"/>
              </a:rPr>
              <a:t>2. Square of derivatives</a:t>
            </a:r>
            <a:endParaRPr lang="en-US" altLang="en-US" sz="1600">
              <a:solidFill>
                <a:srgbClr val="000000"/>
              </a:solidFill>
              <a:latin typeface="Arial" panose="020B0604020202020204" pitchFamily="34" charset="0"/>
              <a:cs typeface="Arial" panose="020B0604020202020204" pitchFamily="34" charset="0"/>
            </a:endParaRPr>
          </a:p>
        </p:txBody>
      </p:sp>
      <p:sp>
        <p:nvSpPr>
          <p:cNvPr id="8205" name="Text Box 11"/>
          <p:cNvSpPr txBox="1">
            <a:spLocks noChangeArrowheads="1"/>
          </p:cNvSpPr>
          <p:nvPr/>
        </p:nvSpPr>
        <p:spPr bwMode="auto">
          <a:xfrm>
            <a:off x="5160964" y="3970339"/>
            <a:ext cx="19446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600">
                <a:solidFill>
                  <a:srgbClr val="000000"/>
                </a:solidFill>
                <a:latin typeface="Arial" panose="020B0604020202020204" pitchFamily="34" charset="0"/>
                <a:cs typeface="Arial" panose="020B0604020202020204" pitchFamily="34" charset="0"/>
              </a:rPr>
              <a:t>3. Gaussian </a:t>
            </a:r>
            <a:br>
              <a:rPr lang="pl-PL" altLang="en-US" sz="1600">
                <a:solidFill>
                  <a:srgbClr val="000000"/>
                </a:solidFill>
                <a:latin typeface="Arial" panose="020B0604020202020204" pitchFamily="34" charset="0"/>
                <a:cs typeface="Arial" panose="020B0604020202020204" pitchFamily="34" charset="0"/>
              </a:rPr>
            </a:br>
            <a:r>
              <a:rPr lang="pl-PL" altLang="en-US" sz="1600">
                <a:solidFill>
                  <a:srgbClr val="000000"/>
                </a:solidFill>
                <a:latin typeface="Arial" panose="020B0604020202020204" pitchFamily="34" charset="0"/>
                <a:cs typeface="Arial" panose="020B0604020202020204" pitchFamily="34" charset="0"/>
              </a:rPr>
              <a:t>    filter </a:t>
            </a:r>
            <a:r>
              <a:rPr lang="pl-PL" altLang="en-US" sz="1600" i="1">
                <a:solidFill>
                  <a:srgbClr val="000000"/>
                </a:solidFill>
                <a:latin typeface="Arial" panose="020B0604020202020204" pitchFamily="34" charset="0"/>
                <a:cs typeface="Arial" panose="020B0604020202020204" pitchFamily="34" charset="0"/>
              </a:rPr>
              <a:t>g(</a:t>
            </a:r>
            <a:r>
              <a:rPr lang="pl-PL" altLang="en-US" sz="1600" i="1">
                <a:solidFill>
                  <a:srgbClr val="000000"/>
                </a:solidFill>
                <a:latin typeface="Symbol" panose="05050102010706020507" pitchFamily="18" charset="2"/>
                <a:cs typeface="Arial" panose="020B0604020202020204" pitchFamily="34" charset="0"/>
              </a:rPr>
              <a:t>s</a:t>
            </a:r>
            <a:r>
              <a:rPr lang="pl-PL" altLang="en-US" sz="1600" i="1" baseline="-25000">
                <a:solidFill>
                  <a:srgbClr val="000000"/>
                </a:solidFill>
                <a:latin typeface="Arial" panose="020B0604020202020204" pitchFamily="34" charset="0"/>
                <a:cs typeface="Arial" panose="020B0604020202020204" pitchFamily="34" charset="0"/>
              </a:rPr>
              <a:t>I</a:t>
            </a:r>
            <a:r>
              <a:rPr lang="pl-PL" altLang="en-US" sz="1600" i="1">
                <a:solidFill>
                  <a:srgbClr val="000000"/>
                </a:solidFill>
                <a:latin typeface="Arial" panose="020B0604020202020204" pitchFamily="34" charset="0"/>
                <a:cs typeface="Arial" panose="020B0604020202020204" pitchFamily="34" charset="0"/>
              </a:rPr>
              <a:t>)</a:t>
            </a:r>
            <a:endParaRPr lang="en-US" altLang="en-US" sz="1600" i="1">
              <a:solidFill>
                <a:srgbClr val="000000"/>
              </a:solidFill>
              <a:latin typeface="Arial" panose="020B0604020202020204" pitchFamily="34" charset="0"/>
              <a:cs typeface="Arial" panose="020B0604020202020204" pitchFamily="34" charset="0"/>
            </a:endParaRPr>
          </a:p>
        </p:txBody>
      </p:sp>
      <p:grpSp>
        <p:nvGrpSpPr>
          <p:cNvPr id="2" name="Group 12"/>
          <p:cNvGrpSpPr>
            <a:grpSpLocks/>
          </p:cNvGrpSpPr>
          <p:nvPr/>
        </p:nvGrpSpPr>
        <p:grpSpPr bwMode="auto">
          <a:xfrm>
            <a:off x="7969251" y="2133600"/>
            <a:ext cx="2519363" cy="865188"/>
            <a:chOff x="3356" y="1638"/>
            <a:chExt cx="2041" cy="756"/>
          </a:xfrm>
        </p:grpSpPr>
        <p:pic>
          <p:nvPicPr>
            <p:cNvPr id="21609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 y="1684"/>
              <a:ext cx="907"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1609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1" y="1684"/>
              <a:ext cx="918"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16097" name="Text Box 15"/>
            <p:cNvSpPr txBox="1">
              <a:spLocks noChangeArrowheads="1"/>
            </p:cNvSpPr>
            <p:nvPr/>
          </p:nvSpPr>
          <p:spPr bwMode="auto">
            <a:xfrm>
              <a:off x="4059" y="1638"/>
              <a:ext cx="36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x</a:t>
              </a:r>
              <a:endParaRPr lang="en-US" altLang="en-US" sz="1800" i="1" baseline="-25000">
                <a:solidFill>
                  <a:srgbClr val="FFFFFF"/>
                </a:solidFill>
                <a:latin typeface="Arial" panose="020B0604020202020204" pitchFamily="34" charset="0"/>
                <a:cs typeface="Arial" panose="020B0604020202020204" pitchFamily="34" charset="0"/>
              </a:endParaRPr>
            </a:p>
          </p:txBody>
        </p:sp>
        <p:sp>
          <p:nvSpPr>
            <p:cNvPr id="216098" name="Text Box 16"/>
            <p:cNvSpPr txBox="1">
              <a:spLocks noChangeArrowheads="1"/>
            </p:cNvSpPr>
            <p:nvPr/>
          </p:nvSpPr>
          <p:spPr bwMode="auto">
            <a:xfrm>
              <a:off x="5034" y="1638"/>
              <a:ext cx="363"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y</a:t>
              </a:r>
              <a:endParaRPr lang="en-US" altLang="en-US" sz="1800" i="1" baseline="-25000">
                <a:solidFill>
                  <a:srgbClr val="FFFFFF"/>
                </a:solidFill>
                <a:latin typeface="Arial" panose="020B0604020202020204" pitchFamily="34" charset="0"/>
                <a:cs typeface="Arial" panose="020B0604020202020204" pitchFamily="34" charset="0"/>
              </a:endParaRPr>
            </a:p>
          </p:txBody>
        </p:sp>
      </p:grpSp>
      <p:pic>
        <p:nvPicPr>
          <p:cNvPr id="8207" name="Picture 17"/>
          <p:cNvPicPr>
            <a:picLocks noGrp="1" noChangeAspect="1" noChangeArrowheads="1"/>
          </p:cNvPicPr>
          <p:nvPr>
            <p:ph sz="quarter" idx="3"/>
          </p:nvPr>
        </p:nvPicPr>
        <p:blipFill>
          <a:blip r:embed="rId9">
            <a:extLst>
              <a:ext uri="{28A0092B-C50C-407E-A947-70E740481C1C}">
                <a14:useLocalDpi xmlns:a14="http://schemas.microsoft.com/office/drawing/2010/main" val="0"/>
              </a:ext>
            </a:extLst>
          </a:blip>
          <a:srcRect/>
          <a:stretch>
            <a:fillRect/>
          </a:stretch>
        </p:blipFill>
        <p:spPr>
          <a:xfrm>
            <a:off x="9112251" y="3025776"/>
            <a:ext cx="1196975" cy="836613"/>
          </a:xfrm>
        </p:spPr>
      </p:pic>
      <p:pic>
        <p:nvPicPr>
          <p:cNvPr id="8208"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976" y="3033713"/>
            <a:ext cx="1196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09"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9875" y="3033713"/>
            <a:ext cx="11953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210" name="Text Box 20"/>
          <p:cNvSpPr txBox="1">
            <a:spLocks noChangeArrowheads="1"/>
          </p:cNvSpPr>
          <p:nvPr/>
        </p:nvSpPr>
        <p:spPr bwMode="auto">
          <a:xfrm>
            <a:off x="7466014" y="2987675"/>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x</a:t>
            </a:r>
            <a:r>
              <a:rPr lang="pl-PL" altLang="en-US" sz="1800" i="1" baseline="30000">
                <a:solidFill>
                  <a:srgbClr val="FFFFFF"/>
                </a:solidFill>
                <a:latin typeface="Arial" panose="020B0604020202020204" pitchFamily="34" charset="0"/>
                <a:cs typeface="Arial" panose="020B0604020202020204" pitchFamily="34" charset="0"/>
              </a:rPr>
              <a:t>2</a:t>
            </a:r>
            <a:endParaRPr lang="en-US" altLang="en-US" sz="1800" i="1" baseline="30000">
              <a:solidFill>
                <a:srgbClr val="FFFFFF"/>
              </a:solidFill>
              <a:latin typeface="Arial" panose="020B0604020202020204" pitchFamily="34" charset="0"/>
              <a:cs typeface="Arial" panose="020B0604020202020204" pitchFamily="34" charset="0"/>
            </a:endParaRPr>
          </a:p>
        </p:txBody>
      </p:sp>
      <p:sp>
        <p:nvSpPr>
          <p:cNvPr id="8211" name="Text Box 21"/>
          <p:cNvSpPr txBox="1">
            <a:spLocks noChangeArrowheads="1"/>
          </p:cNvSpPr>
          <p:nvPr/>
        </p:nvSpPr>
        <p:spPr bwMode="auto">
          <a:xfrm>
            <a:off x="8689976" y="2962275"/>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y</a:t>
            </a:r>
            <a:r>
              <a:rPr lang="pl-PL" altLang="en-US" sz="1800" i="1" baseline="30000">
                <a:solidFill>
                  <a:srgbClr val="FFFFFF"/>
                </a:solidFill>
                <a:latin typeface="Arial" panose="020B0604020202020204" pitchFamily="34" charset="0"/>
                <a:cs typeface="Arial" panose="020B0604020202020204" pitchFamily="34" charset="0"/>
              </a:rPr>
              <a:t>2</a:t>
            </a:r>
            <a:endParaRPr lang="en-US" altLang="en-US" sz="1800" i="1" baseline="30000">
              <a:solidFill>
                <a:srgbClr val="FFFFFF"/>
              </a:solidFill>
              <a:latin typeface="Arial" panose="020B0604020202020204" pitchFamily="34" charset="0"/>
              <a:cs typeface="Arial" panose="020B0604020202020204" pitchFamily="34" charset="0"/>
            </a:endParaRPr>
          </a:p>
        </p:txBody>
      </p:sp>
      <p:sp>
        <p:nvSpPr>
          <p:cNvPr id="8212" name="Text Box 22"/>
          <p:cNvSpPr txBox="1">
            <a:spLocks noChangeArrowheads="1"/>
          </p:cNvSpPr>
          <p:nvPr/>
        </p:nvSpPr>
        <p:spPr bwMode="auto">
          <a:xfrm>
            <a:off x="9842501" y="2962275"/>
            <a:ext cx="538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x</a:t>
            </a: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y</a:t>
            </a:r>
            <a:endParaRPr lang="en-US" altLang="en-US" sz="1800" i="1" baseline="-25000">
              <a:solidFill>
                <a:srgbClr val="FFFFFF"/>
              </a:solidFill>
              <a:latin typeface="Arial" panose="020B0604020202020204" pitchFamily="34" charset="0"/>
              <a:cs typeface="Arial" panose="020B0604020202020204" pitchFamily="34" charset="0"/>
            </a:endParaRPr>
          </a:p>
        </p:txBody>
      </p:sp>
      <p:pic>
        <p:nvPicPr>
          <p:cNvPr id="8213"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264" y="3933826"/>
            <a:ext cx="11826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14"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75589" y="3933826"/>
            <a:ext cx="11826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8215"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1775" y="3933825"/>
            <a:ext cx="118268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8216" name="Text Box 23"/>
          <p:cNvSpPr txBox="1">
            <a:spLocks noChangeArrowheads="1"/>
          </p:cNvSpPr>
          <p:nvPr/>
        </p:nvSpPr>
        <p:spPr bwMode="auto">
          <a:xfrm>
            <a:off x="7162800" y="3962400"/>
            <a:ext cx="922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g(I</a:t>
            </a:r>
            <a:r>
              <a:rPr lang="pl-PL" altLang="en-US" sz="1800" i="1" baseline="-25000">
                <a:solidFill>
                  <a:srgbClr val="FFFFFF"/>
                </a:solidFill>
                <a:latin typeface="Arial" panose="020B0604020202020204" pitchFamily="34" charset="0"/>
                <a:cs typeface="Arial" panose="020B0604020202020204" pitchFamily="34" charset="0"/>
              </a:rPr>
              <a:t>x</a:t>
            </a:r>
            <a:r>
              <a:rPr lang="pl-PL" altLang="en-US" sz="1800" i="1" baseline="30000">
                <a:solidFill>
                  <a:srgbClr val="FFFFFF"/>
                </a:solidFill>
                <a:latin typeface="Arial" panose="020B0604020202020204" pitchFamily="34" charset="0"/>
                <a:cs typeface="Arial" panose="020B0604020202020204" pitchFamily="34" charset="0"/>
              </a:rPr>
              <a:t>2</a:t>
            </a:r>
            <a:r>
              <a:rPr lang="pl-PL" altLang="en-US" sz="1800" i="1">
                <a:solidFill>
                  <a:srgbClr val="FFFFFF"/>
                </a:solidFill>
                <a:latin typeface="Arial" panose="020B0604020202020204" pitchFamily="34" charset="0"/>
                <a:cs typeface="Arial" panose="020B0604020202020204" pitchFamily="34" charset="0"/>
              </a:rPr>
              <a:t>)</a:t>
            </a:r>
            <a:endParaRPr lang="en-US" altLang="en-US" sz="1800" i="1">
              <a:solidFill>
                <a:srgbClr val="FFFFFF"/>
              </a:solidFill>
              <a:latin typeface="Arial" panose="020B0604020202020204" pitchFamily="34" charset="0"/>
              <a:cs typeface="Arial" panose="020B0604020202020204" pitchFamily="34" charset="0"/>
            </a:endParaRPr>
          </a:p>
        </p:txBody>
      </p:sp>
      <p:sp>
        <p:nvSpPr>
          <p:cNvPr id="8217" name="Text Box 24"/>
          <p:cNvSpPr txBox="1">
            <a:spLocks noChangeArrowheads="1"/>
          </p:cNvSpPr>
          <p:nvPr/>
        </p:nvSpPr>
        <p:spPr bwMode="auto">
          <a:xfrm>
            <a:off x="8382001" y="3962400"/>
            <a:ext cx="925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g(I</a:t>
            </a:r>
            <a:r>
              <a:rPr lang="pl-PL" altLang="en-US" sz="1800" i="1" baseline="-25000">
                <a:solidFill>
                  <a:srgbClr val="FFFFFF"/>
                </a:solidFill>
                <a:latin typeface="Arial" panose="020B0604020202020204" pitchFamily="34" charset="0"/>
                <a:cs typeface="Arial" panose="020B0604020202020204" pitchFamily="34" charset="0"/>
              </a:rPr>
              <a:t>y</a:t>
            </a:r>
            <a:r>
              <a:rPr lang="pl-PL" altLang="en-US" sz="1800" i="1" baseline="30000">
                <a:solidFill>
                  <a:srgbClr val="FFFFFF"/>
                </a:solidFill>
                <a:latin typeface="Arial" panose="020B0604020202020204" pitchFamily="34" charset="0"/>
                <a:cs typeface="Arial" panose="020B0604020202020204" pitchFamily="34" charset="0"/>
              </a:rPr>
              <a:t>2</a:t>
            </a:r>
            <a:r>
              <a:rPr lang="pl-PL" altLang="en-US" sz="1800" i="1">
                <a:solidFill>
                  <a:srgbClr val="FFFFFF"/>
                </a:solidFill>
                <a:latin typeface="Arial" panose="020B0604020202020204" pitchFamily="34" charset="0"/>
                <a:cs typeface="Arial" panose="020B0604020202020204" pitchFamily="34" charset="0"/>
              </a:rPr>
              <a:t>)</a:t>
            </a:r>
            <a:endParaRPr lang="en-US" altLang="en-US" sz="1800" i="1">
              <a:solidFill>
                <a:srgbClr val="FFFFFF"/>
              </a:solidFill>
              <a:latin typeface="Arial" panose="020B0604020202020204" pitchFamily="34" charset="0"/>
              <a:cs typeface="Arial" panose="020B0604020202020204" pitchFamily="34" charset="0"/>
            </a:endParaRPr>
          </a:p>
        </p:txBody>
      </p:sp>
      <p:sp>
        <p:nvSpPr>
          <p:cNvPr id="8218" name="Text Box 25"/>
          <p:cNvSpPr txBox="1">
            <a:spLocks noChangeArrowheads="1"/>
          </p:cNvSpPr>
          <p:nvPr/>
        </p:nvSpPr>
        <p:spPr bwMode="auto">
          <a:xfrm>
            <a:off x="9559926" y="3886200"/>
            <a:ext cx="925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g(I</a:t>
            </a:r>
            <a:r>
              <a:rPr lang="pl-PL" altLang="en-US" sz="1800" i="1" baseline="-25000">
                <a:solidFill>
                  <a:srgbClr val="FFFFFF"/>
                </a:solidFill>
                <a:latin typeface="Arial" panose="020B0604020202020204" pitchFamily="34" charset="0"/>
                <a:cs typeface="Arial" panose="020B0604020202020204" pitchFamily="34" charset="0"/>
              </a:rPr>
              <a:t>x</a:t>
            </a:r>
            <a:r>
              <a:rPr lang="pl-PL" altLang="en-US" sz="1800" i="1">
                <a:solidFill>
                  <a:srgbClr val="FFFFFF"/>
                </a:solidFill>
                <a:latin typeface="Arial" panose="020B0604020202020204" pitchFamily="34" charset="0"/>
                <a:cs typeface="Arial" panose="020B0604020202020204" pitchFamily="34" charset="0"/>
              </a:rPr>
              <a:t>I</a:t>
            </a:r>
            <a:r>
              <a:rPr lang="pl-PL" altLang="en-US" sz="1800" i="1" baseline="-25000">
                <a:solidFill>
                  <a:srgbClr val="FFFFFF"/>
                </a:solidFill>
                <a:latin typeface="Arial" panose="020B0604020202020204" pitchFamily="34" charset="0"/>
                <a:cs typeface="Arial" panose="020B0604020202020204" pitchFamily="34" charset="0"/>
              </a:rPr>
              <a:t>y</a:t>
            </a:r>
            <a:r>
              <a:rPr lang="pl-PL" altLang="en-US" sz="1800" i="1">
                <a:solidFill>
                  <a:srgbClr val="FFFFFF"/>
                </a:solidFill>
                <a:latin typeface="Arial" panose="020B0604020202020204" pitchFamily="34" charset="0"/>
                <a:cs typeface="Arial" panose="020B0604020202020204" pitchFamily="34" charset="0"/>
              </a:rPr>
              <a:t>)</a:t>
            </a:r>
            <a:endParaRPr lang="en-US" altLang="en-US" sz="1800" i="1">
              <a:solidFill>
                <a:srgbClr val="FFFFFF"/>
              </a:solidFill>
              <a:latin typeface="Arial" panose="020B0604020202020204" pitchFamily="34" charset="0"/>
              <a:cs typeface="Arial" panose="020B0604020202020204" pitchFamily="34" charset="0"/>
            </a:endParaRPr>
          </a:p>
        </p:txBody>
      </p:sp>
      <p:pic>
        <p:nvPicPr>
          <p:cNvPr id="8219"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61301" y="4868864"/>
            <a:ext cx="24479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aphicFrame>
        <p:nvGraphicFramePr>
          <p:cNvPr id="8195" name="Object 3"/>
          <p:cNvGraphicFramePr>
            <a:graphicFrameLocks noChangeAspect="1"/>
          </p:cNvGraphicFramePr>
          <p:nvPr/>
        </p:nvGraphicFramePr>
        <p:xfrm>
          <a:off x="2185988" y="5694363"/>
          <a:ext cx="5129212" cy="488950"/>
        </p:xfrm>
        <a:graphic>
          <a:graphicData uri="http://schemas.openxmlformats.org/presentationml/2006/ole">
            <mc:AlternateContent xmlns:mc="http://schemas.openxmlformats.org/markup-compatibility/2006">
              <mc:Choice xmlns:v="urn:schemas-microsoft-com:vml" Requires="v">
                <p:oleObj spid="_x0000_s17419" name="Equation" r:id="rId16" imgW="2679700" imgH="254000" progId="Equation.3">
                  <p:embed/>
                </p:oleObj>
              </mc:Choice>
              <mc:Fallback>
                <p:oleObj name="Equation" r:id="rId16" imgW="2679700" imgH="254000" progId="Equation.3">
                  <p:embed/>
                  <p:pic>
                    <p:nvPicPr>
                      <p:cNvPr id="8195"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85988" y="5694363"/>
                        <a:ext cx="51292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Object 4"/>
          <p:cNvGraphicFramePr>
            <a:graphicFrameLocks noChangeAspect="1"/>
          </p:cNvGraphicFramePr>
          <p:nvPr/>
        </p:nvGraphicFramePr>
        <p:xfrm>
          <a:off x="2211388" y="5191125"/>
          <a:ext cx="5287962" cy="431800"/>
        </p:xfrm>
        <a:graphic>
          <a:graphicData uri="http://schemas.openxmlformats.org/presentationml/2006/ole">
            <mc:AlternateContent xmlns:mc="http://schemas.openxmlformats.org/markup-compatibility/2006">
              <mc:Choice xmlns:v="urn:schemas-microsoft-com:vml" Requires="v">
                <p:oleObj spid="_x0000_s17420" name="Equation" r:id="rId18" imgW="2806700" imgH="228600" progId="Equation.3">
                  <p:embed/>
                </p:oleObj>
              </mc:Choice>
              <mc:Fallback>
                <p:oleObj name="Equation" r:id="rId18" imgW="2806700" imgH="228600" progId="Equation.3">
                  <p:embed/>
                  <p:pic>
                    <p:nvPicPr>
                      <p:cNvPr id="8196"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11388" y="5191125"/>
                        <a:ext cx="5287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20" name="Text Box 30"/>
          <p:cNvSpPr txBox="1">
            <a:spLocks noChangeArrowheads="1"/>
          </p:cNvSpPr>
          <p:nvPr/>
        </p:nvSpPr>
        <p:spPr bwMode="auto">
          <a:xfrm>
            <a:off x="2063750" y="4800600"/>
            <a:ext cx="563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a:solidFill>
                  <a:srgbClr val="000000"/>
                </a:solidFill>
                <a:latin typeface="Arial" panose="020B0604020202020204" pitchFamily="34" charset="0"/>
                <a:cs typeface="Arial" panose="020B0604020202020204" pitchFamily="34" charset="0"/>
              </a:rPr>
              <a:t>4. Cornerness function </a:t>
            </a:r>
            <a:r>
              <a:rPr lang="en-US" altLang="en-US" sz="1800">
                <a:solidFill>
                  <a:srgbClr val="000000"/>
                </a:solidFill>
                <a:latin typeface="Arial" panose="020B0604020202020204" pitchFamily="34" charset="0"/>
                <a:cs typeface="Arial" panose="020B0604020202020204" pitchFamily="34" charset="0"/>
              </a:rPr>
              <a:t>– </a:t>
            </a:r>
            <a:r>
              <a:rPr lang="pl-PL" altLang="en-US" sz="1800">
                <a:solidFill>
                  <a:srgbClr val="000000"/>
                </a:solidFill>
                <a:latin typeface="Arial" panose="020B0604020202020204" pitchFamily="34" charset="0"/>
                <a:cs typeface="Arial" panose="020B0604020202020204" pitchFamily="34" charset="0"/>
              </a:rPr>
              <a:t>both eigenvalues are strong</a:t>
            </a:r>
            <a:endParaRPr lang="en-US" altLang="en-US" sz="1800" i="1">
              <a:solidFill>
                <a:srgbClr val="000000"/>
              </a:solidFill>
              <a:latin typeface="Arial" panose="020B0604020202020204" pitchFamily="34" charset="0"/>
              <a:cs typeface="Arial" panose="020B0604020202020204" pitchFamily="34" charset="0"/>
            </a:endParaRPr>
          </a:p>
        </p:txBody>
      </p:sp>
      <p:sp>
        <p:nvSpPr>
          <p:cNvPr id="8221" name="Text Box 31"/>
          <p:cNvSpPr txBox="1">
            <a:spLocks noChangeArrowheads="1"/>
          </p:cNvSpPr>
          <p:nvPr/>
        </p:nvSpPr>
        <p:spPr bwMode="auto">
          <a:xfrm>
            <a:off x="9742488" y="6400800"/>
            <a:ext cx="925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i="1">
                <a:solidFill>
                  <a:srgbClr val="FFFFFF"/>
                </a:solidFill>
                <a:latin typeface="Arial" panose="020B0604020202020204" pitchFamily="34" charset="0"/>
                <a:cs typeface="Arial" panose="020B0604020202020204" pitchFamily="34" charset="0"/>
              </a:rPr>
              <a:t>har</a:t>
            </a:r>
            <a:endParaRPr lang="en-US" altLang="en-US" sz="1800" i="1">
              <a:solidFill>
                <a:srgbClr val="FFFFFF"/>
              </a:solidFill>
              <a:latin typeface="Arial" panose="020B0604020202020204" pitchFamily="34" charset="0"/>
              <a:cs typeface="Arial" panose="020B0604020202020204" pitchFamily="34" charset="0"/>
            </a:endParaRPr>
          </a:p>
        </p:txBody>
      </p:sp>
      <p:sp>
        <p:nvSpPr>
          <p:cNvPr id="8222" name="Text Box 32"/>
          <p:cNvSpPr txBox="1">
            <a:spLocks noChangeArrowheads="1"/>
          </p:cNvSpPr>
          <p:nvPr/>
        </p:nvSpPr>
        <p:spPr bwMode="auto">
          <a:xfrm>
            <a:off x="2063750" y="6342064"/>
            <a:ext cx="4679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spcBef>
                <a:spcPct val="50000"/>
              </a:spcBef>
              <a:buFontTx/>
              <a:buNone/>
            </a:pPr>
            <a:r>
              <a:rPr lang="pl-PL" altLang="en-US" sz="1800">
                <a:solidFill>
                  <a:srgbClr val="000000"/>
                </a:solidFill>
                <a:latin typeface="Arial" panose="020B0604020202020204" pitchFamily="34" charset="0"/>
                <a:cs typeface="Arial" panose="020B0604020202020204" pitchFamily="34" charset="0"/>
              </a:rPr>
              <a:t>5. Non-maxima suppression</a:t>
            </a:r>
            <a:endParaRPr lang="en-US" altLang="en-US" sz="1800" i="1">
              <a:solidFill>
                <a:srgbClr val="000000"/>
              </a:solidFill>
              <a:latin typeface="Arial" panose="020B0604020202020204" pitchFamily="34" charset="0"/>
              <a:cs typeface="Arial" panose="020B0604020202020204" pitchFamily="34" charset="0"/>
            </a:endParaRPr>
          </a:p>
        </p:txBody>
      </p:sp>
      <p:graphicFrame>
        <p:nvGraphicFramePr>
          <p:cNvPr id="8197" name="Object 5"/>
          <p:cNvGraphicFramePr>
            <a:graphicFrameLocks noChangeAspect="1"/>
          </p:cNvGraphicFramePr>
          <p:nvPr/>
        </p:nvGraphicFramePr>
        <p:xfrm>
          <a:off x="2181226" y="3505201"/>
          <a:ext cx="1476375" cy="631825"/>
        </p:xfrm>
        <a:graphic>
          <a:graphicData uri="http://schemas.openxmlformats.org/presentationml/2006/ole">
            <mc:AlternateContent xmlns:mc="http://schemas.openxmlformats.org/markup-compatibility/2006">
              <mc:Choice xmlns:v="urn:schemas-microsoft-com:vml" Requires="v">
                <p:oleObj spid="_x0000_s17421" name="Equation" r:id="rId20" imgW="1066800" imgH="457200" progId="Equation.DSMT4">
                  <p:embed/>
                </p:oleObj>
              </mc:Choice>
              <mc:Fallback>
                <p:oleObj name="Equation" r:id="rId20" imgW="1066800" imgH="457200" progId="Equation.DSMT4">
                  <p:embed/>
                  <p:pic>
                    <p:nvPicPr>
                      <p:cNvPr id="8197"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81226" y="3505201"/>
                        <a:ext cx="1476375" cy="631825"/>
                      </a:xfrm>
                      <a:prstGeom prst="rect">
                        <a:avLst/>
                      </a:prstGeom>
                      <a:noFill/>
                      <a:ln>
                        <a:noFill/>
                      </a:ln>
                      <a:extLst>
                        <a:ext uri="{909E8E84-426E-40DD-AFC4-6F175D3DCCD1}">
                          <a14:hiddenFill xmlns:a14="http://schemas.microsoft.com/office/drawing/2010/main">
                            <a:solidFill>
                              <a:srgbClr val="67D967"/>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p:cNvSpPr txBox="1">
            <a:spLocks noChangeArrowheads="1"/>
          </p:cNvSpPr>
          <p:nvPr/>
        </p:nvSpPr>
        <p:spPr bwMode="auto">
          <a:xfrm>
            <a:off x="6010276" y="2592389"/>
            <a:ext cx="20177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solidFill>
                  <a:srgbClr val="000000"/>
                </a:solidFill>
                <a:latin typeface="Arial" panose="020B0604020202020204" pitchFamily="34" charset="0"/>
                <a:cs typeface="Arial" panose="020B0604020202020204" pitchFamily="34" charset="0"/>
              </a:rPr>
              <a:t>(optionally, blur first)</a:t>
            </a:r>
          </a:p>
        </p:txBody>
      </p:sp>
    </p:spTree>
    <p:extLst>
      <p:ext uri="{BB962C8B-B14F-4D97-AF65-F5344CB8AC3E}">
        <p14:creationId xmlns:p14="http://schemas.microsoft.com/office/powerpoint/2010/main" val="2014632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1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9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21"/>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p:bldP spid="8204" grpId="0"/>
      <p:bldP spid="8205" grpId="0"/>
      <p:bldP spid="8210" grpId="0"/>
      <p:bldP spid="8211" grpId="0"/>
      <p:bldP spid="8212" grpId="0"/>
      <p:bldP spid="8216" grpId="0"/>
      <p:bldP spid="8217" grpId="0"/>
      <p:bldP spid="8218" grpId="0"/>
      <p:bldP spid="8220" grpId="0"/>
      <p:bldP spid="8221" grpId="0"/>
      <p:bldP spid="822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en-US"/>
              <a:t>Harris Detector: Steps</a:t>
            </a:r>
            <a:endParaRPr lang="ru-RU" altLang="en-US"/>
          </a:p>
        </p:txBody>
      </p:sp>
      <p:pic>
        <p:nvPicPr>
          <p:cNvPr id="218115" name="Picture 3" descr="cows_step0"/>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2057400" y="1295400"/>
            <a:ext cx="8153400"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640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tLang="en-US"/>
              <a:t>Harris Detector: Steps</a:t>
            </a:r>
            <a:endParaRPr lang="ru-RU" altLang="en-US"/>
          </a:p>
        </p:txBody>
      </p:sp>
      <p:pic>
        <p:nvPicPr>
          <p:cNvPr id="220163" name="Picture 3" descr="cows_step1_corner_respon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1"/>
            <a:ext cx="8153400" cy="52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4" name="Text Box 4"/>
          <p:cNvSpPr txBox="1">
            <a:spLocks noChangeArrowheads="1"/>
          </p:cNvSpPr>
          <p:nvPr/>
        </p:nvSpPr>
        <p:spPr bwMode="auto">
          <a:xfrm>
            <a:off x="2352675" y="774701"/>
            <a:ext cx="4052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cs typeface="Times New Roman" panose="02020603050405020304" pitchFamily="18" charset="0"/>
              </a:rPr>
              <a:t>Compute corner response </a:t>
            </a:r>
            <a:r>
              <a:rPr lang="en-US" altLang="en-US" i="1">
                <a:solidFill>
                  <a:srgbClr val="000000"/>
                </a:solidFill>
                <a:cs typeface="Times New Roman" panose="02020603050405020304" pitchFamily="18" charset="0"/>
              </a:rPr>
              <a:t>R</a:t>
            </a:r>
            <a:endParaRPr lang="ru-RU" altLang="en-US" i="1">
              <a:solidFill>
                <a:srgbClr val="000000"/>
              </a:solidFill>
              <a:cs typeface="Times New Roman" panose="02020603050405020304" pitchFamily="18" charset="0"/>
            </a:endParaRPr>
          </a:p>
        </p:txBody>
      </p:sp>
    </p:spTree>
    <p:extLst>
      <p:ext uri="{BB962C8B-B14F-4D97-AF65-F5344CB8AC3E}">
        <p14:creationId xmlns:p14="http://schemas.microsoft.com/office/powerpoint/2010/main" val="1589242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en-US"/>
              <a:t>Harris Detector: Steps</a:t>
            </a:r>
            <a:endParaRPr lang="ru-RU" altLang="en-US"/>
          </a:p>
        </p:txBody>
      </p:sp>
      <p:sp>
        <p:nvSpPr>
          <p:cNvPr id="222211" name="Text Box 3"/>
          <p:cNvSpPr txBox="1">
            <a:spLocks noChangeArrowheads="1"/>
          </p:cNvSpPr>
          <p:nvPr/>
        </p:nvSpPr>
        <p:spPr bwMode="auto">
          <a:xfrm>
            <a:off x="2362200" y="774701"/>
            <a:ext cx="7456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cs typeface="Times New Roman" panose="02020603050405020304" pitchFamily="18" charset="0"/>
              </a:rPr>
              <a:t>Find points with large corner response: </a:t>
            </a:r>
            <a:r>
              <a:rPr lang="en-US" altLang="en-US" i="1">
                <a:solidFill>
                  <a:srgbClr val="000000"/>
                </a:solidFill>
                <a:cs typeface="Times New Roman" panose="02020603050405020304" pitchFamily="18" charset="0"/>
              </a:rPr>
              <a:t>R&gt;</a:t>
            </a:r>
            <a:r>
              <a:rPr lang="en-US" altLang="en-US">
                <a:solidFill>
                  <a:srgbClr val="000000"/>
                </a:solidFill>
                <a:cs typeface="Times New Roman" panose="02020603050405020304" pitchFamily="18" charset="0"/>
              </a:rPr>
              <a:t>threshold</a:t>
            </a:r>
            <a:endParaRPr lang="ru-RU" altLang="en-US">
              <a:solidFill>
                <a:srgbClr val="000000"/>
              </a:solidFill>
              <a:cs typeface="Times New Roman" panose="02020603050405020304" pitchFamily="18" charset="0"/>
            </a:endParaRPr>
          </a:p>
        </p:txBody>
      </p:sp>
      <p:pic>
        <p:nvPicPr>
          <p:cNvPr id="222212" name="Picture 4" descr="cows_step2_thre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1"/>
            <a:ext cx="8153400" cy="526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270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en-US"/>
              <a:t>Harris Detector: Steps</a:t>
            </a:r>
            <a:endParaRPr lang="ru-RU" altLang="en-US"/>
          </a:p>
        </p:txBody>
      </p:sp>
      <p:sp>
        <p:nvSpPr>
          <p:cNvPr id="224259" name="Text Box 3"/>
          <p:cNvSpPr txBox="1">
            <a:spLocks noChangeArrowheads="1"/>
          </p:cNvSpPr>
          <p:nvPr/>
        </p:nvSpPr>
        <p:spPr bwMode="auto">
          <a:xfrm>
            <a:off x="2362201" y="774701"/>
            <a:ext cx="5795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cs typeface="Times New Roman" panose="02020603050405020304" pitchFamily="18" charset="0"/>
              </a:rPr>
              <a:t>Take only the points of local maxima of </a:t>
            </a:r>
            <a:r>
              <a:rPr lang="en-US" altLang="en-US" i="1">
                <a:solidFill>
                  <a:srgbClr val="000000"/>
                </a:solidFill>
                <a:cs typeface="Times New Roman" panose="02020603050405020304" pitchFamily="18" charset="0"/>
              </a:rPr>
              <a:t>R</a:t>
            </a:r>
            <a:endParaRPr lang="ru-RU" altLang="en-US" i="1">
              <a:solidFill>
                <a:srgbClr val="000000"/>
              </a:solidFill>
              <a:cs typeface="Times New Roman" panose="02020603050405020304" pitchFamily="18" charset="0"/>
            </a:endParaRPr>
          </a:p>
        </p:txBody>
      </p:sp>
      <p:pic>
        <p:nvPicPr>
          <p:cNvPr id="224260" name="Picture 4" descr="cows_step3_thresh&amp;max"/>
          <p:cNvPicPr>
            <a:picLocks noChangeAspect="1" noChangeArrowheads="1"/>
          </p:cNvPicPr>
          <p:nvPr/>
        </p:nvPicPr>
        <p:blipFill>
          <a:blip r:embed="rId3">
            <a:lum bright="24000" contrast="72000"/>
            <a:grayscl/>
            <a:biLevel thresh="50000"/>
            <a:extLst>
              <a:ext uri="{28A0092B-C50C-407E-A947-70E740481C1C}">
                <a14:useLocalDpi xmlns:a14="http://schemas.microsoft.com/office/drawing/2010/main" val="0"/>
              </a:ext>
            </a:extLst>
          </a:blip>
          <a:srcRect/>
          <a:stretch>
            <a:fillRect/>
          </a:stretch>
        </p:blipFill>
        <p:spPr bwMode="auto">
          <a:xfrm>
            <a:off x="2057400" y="1295400"/>
            <a:ext cx="815340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0064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en-US"/>
              <a:t>Harris Detector: Steps</a:t>
            </a:r>
            <a:endParaRPr lang="ru-RU" altLang="en-US"/>
          </a:p>
        </p:txBody>
      </p:sp>
      <p:pic>
        <p:nvPicPr>
          <p:cNvPr id="226307" name="Picture 3" descr="cows_step4_harris"/>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2057400" y="1295400"/>
            <a:ext cx="81534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847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F879-853D-4E8F-A154-04327E95D015}"/>
              </a:ext>
            </a:extLst>
          </p:cNvPr>
          <p:cNvSpPr>
            <a:spLocks noGrp="1"/>
          </p:cNvSpPr>
          <p:nvPr>
            <p:ph type="title"/>
          </p:nvPr>
        </p:nvSpPr>
        <p:spPr/>
        <p:txBody>
          <a:bodyPr/>
          <a:lstStyle/>
          <a:p>
            <a:r>
              <a:rPr lang="en-IN" dirty="0"/>
              <a:t>Applications</a:t>
            </a:r>
          </a:p>
        </p:txBody>
      </p:sp>
      <p:sp>
        <p:nvSpPr>
          <p:cNvPr id="4" name="Footer Placeholder 3">
            <a:extLst>
              <a:ext uri="{FF2B5EF4-FFF2-40B4-BE49-F238E27FC236}">
                <a16:creationId xmlns:a16="http://schemas.microsoft.com/office/drawing/2014/main" id="{E1B89547-88A9-4900-A07D-6938CDF5E799}"/>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D25BB661-DA40-4BB0-BDDD-C1FC1303615E}"/>
              </a:ext>
            </a:extLst>
          </p:cNvPr>
          <p:cNvSpPr>
            <a:spLocks noGrp="1"/>
          </p:cNvSpPr>
          <p:nvPr>
            <p:ph type="sldNum" sz="quarter" idx="12"/>
          </p:nvPr>
        </p:nvSpPr>
        <p:spPr/>
        <p:txBody>
          <a:bodyPr/>
          <a:lstStyle/>
          <a:p>
            <a:fld id="{06AC2BAF-6E0E-4899-AC44-A744DBDDF038}" type="slidenum">
              <a:rPr lang="en-IN" smtClean="0"/>
              <a:t>4</a:t>
            </a:fld>
            <a:endParaRPr lang="en-IN"/>
          </a:p>
        </p:txBody>
      </p:sp>
      <p:sp>
        <p:nvSpPr>
          <p:cNvPr id="6" name="Rectangle 5">
            <a:extLst>
              <a:ext uri="{FF2B5EF4-FFF2-40B4-BE49-F238E27FC236}">
                <a16:creationId xmlns:a16="http://schemas.microsoft.com/office/drawing/2014/main" id="{34A22652-42C1-4F8C-9EEF-48538E59FD62}"/>
              </a:ext>
            </a:extLst>
          </p:cNvPr>
          <p:cNvSpPr>
            <a:spLocks noGrp="1" noChangeArrowheads="1"/>
          </p:cNvSpPr>
          <p:nvPr/>
        </p:nvSpPr>
        <p:spPr bwMode="auto">
          <a:xfrm>
            <a:off x="779882" y="1288157"/>
            <a:ext cx="8420101"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800" dirty="0">
                <a:latin typeface="Calibri" panose="020F0502020204030204" pitchFamily="34" charset="0"/>
                <a:cs typeface="Times New Roman" panose="02020603050405020304" pitchFamily="18" charset="0"/>
              </a:rPr>
              <a:t>Feature points are used for</a:t>
            </a:r>
            <a:endParaRPr lang="en-US" altLang="en-US" dirty="0"/>
          </a:p>
          <a:p>
            <a:pPr lvl="1"/>
            <a:r>
              <a:rPr lang="en-US" altLang="en-US" sz="1800" dirty="0">
                <a:latin typeface="Calibri" panose="020F0502020204030204" pitchFamily="34" charset="0"/>
                <a:cs typeface="Times New Roman" panose="02020603050405020304" pitchFamily="18" charset="0"/>
              </a:rPr>
              <a:t>Image alignment </a:t>
            </a:r>
          </a:p>
          <a:p>
            <a:pPr lvl="1"/>
            <a:r>
              <a:rPr lang="en-US" altLang="en-US" sz="1800" dirty="0">
                <a:latin typeface="Calibri" panose="020F0502020204030204" pitchFamily="34" charset="0"/>
                <a:cs typeface="Times New Roman" panose="02020603050405020304" pitchFamily="18" charset="0"/>
              </a:rPr>
              <a:t>3D reconstruction</a:t>
            </a:r>
          </a:p>
          <a:p>
            <a:pPr lvl="1"/>
            <a:r>
              <a:rPr lang="en-US" altLang="en-US" sz="1800" dirty="0">
                <a:latin typeface="Calibri" panose="020F0502020204030204" pitchFamily="34" charset="0"/>
                <a:cs typeface="Times New Roman" panose="02020603050405020304" pitchFamily="18" charset="0"/>
              </a:rPr>
              <a:t>Motion tracking</a:t>
            </a:r>
          </a:p>
          <a:p>
            <a:pPr lvl="1"/>
            <a:r>
              <a:rPr lang="en-US" altLang="en-US" sz="1800" dirty="0">
                <a:latin typeface="Calibri" panose="020F0502020204030204" pitchFamily="34" charset="0"/>
                <a:cs typeface="Times New Roman" panose="02020603050405020304" pitchFamily="18" charset="0"/>
              </a:rPr>
              <a:t>Robot navigation</a:t>
            </a:r>
          </a:p>
          <a:p>
            <a:pPr lvl="1"/>
            <a:r>
              <a:rPr lang="en-US" altLang="en-US" sz="1800" dirty="0">
                <a:latin typeface="Calibri" panose="020F0502020204030204" pitchFamily="34" charset="0"/>
                <a:cs typeface="Times New Roman" panose="02020603050405020304" pitchFamily="18" charset="0"/>
              </a:rPr>
              <a:t>Indexing and database retrieval</a:t>
            </a:r>
          </a:p>
          <a:p>
            <a:pPr lvl="1"/>
            <a:r>
              <a:rPr lang="en-US" altLang="en-US" sz="1800" dirty="0">
                <a:latin typeface="Calibri" panose="020F0502020204030204" pitchFamily="34" charset="0"/>
                <a:cs typeface="Times New Roman" panose="02020603050405020304" pitchFamily="18" charset="0"/>
              </a:rPr>
              <a:t>Object recognition</a:t>
            </a:r>
          </a:p>
        </p:txBody>
      </p:sp>
      <p:pic>
        <p:nvPicPr>
          <p:cNvPr id="8" name="Picture 7">
            <a:extLst>
              <a:ext uri="{FF2B5EF4-FFF2-40B4-BE49-F238E27FC236}">
                <a16:creationId xmlns:a16="http://schemas.microsoft.com/office/drawing/2014/main" id="{D8767C02-345F-4F79-84CC-0AD11AF9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194" y="843064"/>
            <a:ext cx="2339975"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9" name="Picture 8">
            <a:extLst>
              <a:ext uri="{FF2B5EF4-FFF2-40B4-BE49-F238E27FC236}">
                <a16:creationId xmlns:a16="http://schemas.microsoft.com/office/drawing/2014/main" id="{DC6B5DBA-F09F-491C-89FC-9EE410758A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682" y="3967264"/>
            <a:ext cx="3646487"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F423CA43-AF11-45C7-ADE2-773303BEA5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56369" y="3967264"/>
            <a:ext cx="32877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56A5339-73DA-40DE-A418-3DD9FEA7E0C9}"/>
              </a:ext>
            </a:extLst>
          </p:cNvPr>
          <p:cNvPicPr>
            <a:picLocks noChangeAspect="1"/>
          </p:cNvPicPr>
          <p:nvPr/>
        </p:nvPicPr>
        <p:blipFill>
          <a:blip r:embed="rId5"/>
          <a:stretch>
            <a:fillRect/>
          </a:stretch>
        </p:blipFill>
        <p:spPr>
          <a:xfrm>
            <a:off x="7685890" y="3429000"/>
            <a:ext cx="3981008" cy="2268992"/>
          </a:xfrm>
          <a:prstGeom prst="rect">
            <a:avLst/>
          </a:prstGeom>
        </p:spPr>
      </p:pic>
    </p:spTree>
    <p:extLst>
      <p:ext uri="{BB962C8B-B14F-4D97-AF65-F5344CB8AC3E}">
        <p14:creationId xmlns:p14="http://schemas.microsoft.com/office/powerpoint/2010/main" val="2096528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A5F9-A2E5-4343-9D88-2B2B0DD92D90}"/>
              </a:ext>
            </a:extLst>
          </p:cNvPr>
          <p:cNvSpPr>
            <a:spLocks noGrp="1"/>
          </p:cNvSpPr>
          <p:nvPr>
            <p:ph type="title"/>
          </p:nvPr>
        </p:nvSpPr>
        <p:spPr/>
        <p:txBody>
          <a:bodyPr/>
          <a:lstStyle/>
          <a:p>
            <a:r>
              <a:rPr lang="en-IN" dirty="0"/>
              <a:t>Edge Detection </a:t>
            </a:r>
          </a:p>
        </p:txBody>
      </p:sp>
      <p:sp>
        <p:nvSpPr>
          <p:cNvPr id="4" name="Footer Placeholder 3">
            <a:extLst>
              <a:ext uri="{FF2B5EF4-FFF2-40B4-BE49-F238E27FC236}">
                <a16:creationId xmlns:a16="http://schemas.microsoft.com/office/drawing/2014/main" id="{8220B85E-D237-42B4-9A99-819B22D3411F}"/>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07120768-70B6-406F-89A0-DCAE21394065}"/>
              </a:ext>
            </a:extLst>
          </p:cNvPr>
          <p:cNvSpPr>
            <a:spLocks noGrp="1"/>
          </p:cNvSpPr>
          <p:nvPr>
            <p:ph type="sldNum" sz="quarter" idx="12"/>
          </p:nvPr>
        </p:nvSpPr>
        <p:spPr/>
        <p:txBody>
          <a:bodyPr/>
          <a:lstStyle/>
          <a:p>
            <a:fld id="{06AC2BAF-6E0E-4899-AC44-A744DBDDF038}" type="slidenum">
              <a:rPr lang="en-IN" smtClean="0"/>
              <a:t>40</a:t>
            </a:fld>
            <a:endParaRPr lang="en-IN"/>
          </a:p>
        </p:txBody>
      </p:sp>
      <p:sp>
        <p:nvSpPr>
          <p:cNvPr id="6" name="Content Placeholder 4">
            <a:extLst>
              <a:ext uri="{FF2B5EF4-FFF2-40B4-BE49-F238E27FC236}">
                <a16:creationId xmlns:a16="http://schemas.microsoft.com/office/drawing/2014/main" id="{87298B89-F077-2326-ED99-BAB2B5AC64E5}"/>
              </a:ext>
            </a:extLst>
          </p:cNvPr>
          <p:cNvSpPr txBox="1">
            <a:spLocks/>
          </p:cNvSpPr>
          <p:nvPr/>
        </p:nvSpPr>
        <p:spPr>
          <a:xfrm>
            <a:off x="685800" y="1238250"/>
            <a:ext cx="7772400" cy="4857750"/>
          </a:xfrm>
          <a:prstGeom prst="rect">
            <a:avLst/>
          </a:prstGeom>
        </p:spPr>
        <p:txBody>
          <a:bodyPr vert="horz" lIns="91440" tIns="45720" rIns="91440" bIns="45720" rtlCol="0">
            <a:normAutofit fontScale="92500" lnSpcReduction="20000"/>
          </a:bodyPr>
          <a:lstStyle>
            <a:lvl1pPr marL="457189" indent="-457189" algn="l" defTabSz="1219170" rtl="0" eaLnBrk="1" latinLnBrk="0" hangingPunct="1">
              <a:spcBef>
                <a:spcPct val="20000"/>
              </a:spcBef>
              <a:spcAft>
                <a:spcPts val="800"/>
              </a:spcAft>
              <a:buSzPct val="150000"/>
              <a:buFont typeface="Arial" panose="020B0604020202020204" pitchFamily="34" charset="0"/>
              <a:buChar char="•"/>
              <a:defRPr sz="2400" b="1" kern="1200">
                <a:solidFill>
                  <a:schemeClr val="tx1"/>
                </a:solidFill>
                <a:latin typeface="+mn-lt"/>
                <a:ea typeface="+mn-ea"/>
                <a:cs typeface="+mn-cs"/>
              </a:defRPr>
            </a:lvl1pPr>
            <a:lvl2pPr marL="609585" indent="-243834" algn="l" defTabSz="1219170" rtl="0" eaLnBrk="1" latinLnBrk="0" hangingPunct="1">
              <a:spcBef>
                <a:spcPct val="20000"/>
              </a:spcBef>
              <a:buClr>
                <a:schemeClr val="tx2"/>
              </a:buClr>
              <a:buSzPct val="150000"/>
              <a:buFont typeface="Arial" pitchFamily="34" charset="0"/>
              <a:buChar char="•"/>
              <a:defRPr sz="2400" kern="1200">
                <a:solidFill>
                  <a:schemeClr val="tx1"/>
                </a:solidFill>
                <a:latin typeface="+mn-lt"/>
                <a:ea typeface="+mn-ea"/>
                <a:cs typeface="+mn-cs"/>
              </a:defRPr>
            </a:lvl2pPr>
            <a:lvl3pPr marL="1523962" indent="-304792" algn="l" defTabSz="1219170" rtl="0" eaLnBrk="1" latinLnBrk="0" hangingPunct="1">
              <a:spcBef>
                <a:spcPct val="20000"/>
              </a:spcBef>
              <a:buClr>
                <a:schemeClr val="tx2"/>
              </a:buClr>
              <a:buSzPct val="150000"/>
              <a:buFont typeface="Arial" pitchFamily="34" charset="0"/>
              <a:buChar char="•"/>
              <a:defRPr sz="2400" kern="1200">
                <a:solidFill>
                  <a:schemeClr val="tx1"/>
                </a:solidFill>
                <a:latin typeface="+mn-lt"/>
                <a:ea typeface="+mn-ea"/>
                <a:cs typeface="+mn-cs"/>
              </a:defRPr>
            </a:lvl3pPr>
            <a:lvl4pPr marL="2133547" indent="-304792" algn="l" defTabSz="1219170" rtl="0" eaLnBrk="1" latinLnBrk="0" hangingPunct="1">
              <a:spcBef>
                <a:spcPct val="20000"/>
              </a:spcBef>
              <a:buClr>
                <a:schemeClr val="tx2"/>
              </a:buClr>
              <a:buSzPct val="150000"/>
              <a:buFont typeface="Arial" pitchFamily="34" charset="0"/>
              <a:buChar char="•"/>
              <a:defRPr sz="2400" kern="1200">
                <a:solidFill>
                  <a:schemeClr val="tx1"/>
                </a:solidFill>
                <a:latin typeface="+mn-lt"/>
                <a:ea typeface="+mn-ea"/>
                <a:cs typeface="+mn-cs"/>
              </a:defRPr>
            </a:lvl4pPr>
            <a:lvl5pPr marL="2743131" indent="-304792" algn="l" defTabSz="1219170" rtl="0" eaLnBrk="1" latinLnBrk="0" hangingPunct="1">
              <a:spcBef>
                <a:spcPct val="20000"/>
              </a:spcBef>
              <a:buClr>
                <a:schemeClr val="tx2"/>
              </a:buClr>
              <a:buSzPct val="150000"/>
              <a:buFont typeface="Arial" pitchFamily="34" charset="0"/>
              <a:buChar char="•"/>
              <a:defRPr sz="2400" kern="1200" baseline="0">
                <a:solidFill>
                  <a:schemeClr val="tx1"/>
                </a:solidFill>
                <a:latin typeface="+mn-lt"/>
                <a:ea typeface="+mn-ea"/>
                <a:cs typeface="+mn-cs"/>
              </a:defRPr>
            </a:lvl5pPr>
            <a:lvl6pPr marL="3352716"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6pPr>
            <a:lvl7pPr marL="3962301"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7pPr>
            <a:lvl8pPr marL="4571886"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8pPr>
            <a:lvl9pPr marL="5181470" indent="-304792" algn="l" defTabSz="121917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9pPr>
          </a:lstStyle>
          <a:p>
            <a:r>
              <a:rPr lang="en-US" b="0" dirty="0"/>
              <a:t>Goal: </a:t>
            </a:r>
            <a:r>
              <a:rPr lang="en-US" dirty="0"/>
              <a:t>map image from 2d array </a:t>
            </a:r>
            <a:r>
              <a:rPr lang="en-US" b="0" dirty="0"/>
              <a:t>of pixels to a set of </a:t>
            </a:r>
            <a:r>
              <a:rPr lang="en-US" dirty="0"/>
              <a:t>curves</a:t>
            </a:r>
            <a:r>
              <a:rPr lang="en-US" b="0" dirty="0"/>
              <a:t> or </a:t>
            </a:r>
            <a:r>
              <a:rPr lang="en-US" dirty="0"/>
              <a:t>line segments or contours</a:t>
            </a:r>
            <a:r>
              <a:rPr lang="en-US" b="0" dirty="0"/>
              <a:t>.</a:t>
            </a:r>
          </a:p>
          <a:p>
            <a:r>
              <a:rPr lang="en-US" b="0" dirty="0"/>
              <a:t>Why?</a:t>
            </a:r>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b="0" dirty="0"/>
              <a:t>Main idea: look for strong gradients, post-process</a:t>
            </a:r>
          </a:p>
          <a:p>
            <a:endParaRPr lang="en-US" b="0" dirty="0"/>
          </a:p>
          <a:p>
            <a:pPr>
              <a:buFontTx/>
              <a:buNone/>
            </a:pPr>
            <a:endParaRPr lang="en-US" b="0" dirty="0"/>
          </a:p>
        </p:txBody>
      </p:sp>
      <p:graphicFrame>
        <p:nvGraphicFramePr>
          <p:cNvPr id="7" name="Object 2">
            <a:extLst>
              <a:ext uri="{FF2B5EF4-FFF2-40B4-BE49-F238E27FC236}">
                <a16:creationId xmlns:a16="http://schemas.microsoft.com/office/drawing/2014/main" id="{95B17FCB-C119-1446-91D9-ADAA368D823C}"/>
              </a:ext>
            </a:extLst>
          </p:cNvPr>
          <p:cNvGraphicFramePr>
            <a:graphicFrameLocks noChangeAspect="1"/>
          </p:cNvGraphicFramePr>
          <p:nvPr/>
        </p:nvGraphicFramePr>
        <p:xfrm>
          <a:off x="884238" y="2795588"/>
          <a:ext cx="1947862" cy="2093912"/>
        </p:xfrm>
        <a:graphic>
          <a:graphicData uri="http://schemas.openxmlformats.org/presentationml/2006/ole">
            <mc:AlternateContent xmlns:mc="http://schemas.openxmlformats.org/markup-compatibility/2006">
              <mc:Choice xmlns:v="urn:schemas-microsoft-com:vml" Requires="v">
                <p:oleObj spid="_x0000_s19458" name="Bitmap Image" r:id="rId3" imgW="2161905" imgH="2324424" progId="">
                  <p:embed/>
                </p:oleObj>
              </mc:Choice>
              <mc:Fallback>
                <p:oleObj name="Bitmap Image" r:id="rId3" imgW="2161905" imgH="2324424" progId="">
                  <p:embed/>
                  <p:pic>
                    <p:nvPicPr>
                      <p:cNvPr id="7925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2795588"/>
                        <a:ext cx="1947862" cy="2093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 name="Picture 6">
            <a:extLst>
              <a:ext uri="{FF2B5EF4-FFF2-40B4-BE49-F238E27FC236}">
                <a16:creationId xmlns:a16="http://schemas.microsoft.com/office/drawing/2014/main" id="{7B9AF4B0-E5BD-D2E6-C705-ABDC0C7EB657}"/>
              </a:ext>
            </a:extLst>
          </p:cNvPr>
          <p:cNvPicPr>
            <a:picLocks noChangeAspect="1" noChangeArrowheads="1"/>
          </p:cNvPicPr>
          <p:nvPr/>
        </p:nvPicPr>
        <p:blipFill>
          <a:blip r:embed="rId5" cstate="print"/>
          <a:srcRect/>
          <a:stretch>
            <a:fillRect/>
          </a:stretch>
        </p:blipFill>
        <p:spPr bwMode="auto">
          <a:xfrm>
            <a:off x="3148013" y="2941638"/>
            <a:ext cx="5788025" cy="1352550"/>
          </a:xfrm>
          <a:prstGeom prst="rect">
            <a:avLst/>
          </a:prstGeom>
          <a:noFill/>
          <a:ln w="9525">
            <a:noFill/>
            <a:miter lim="800000"/>
            <a:headEnd/>
            <a:tailEnd/>
          </a:ln>
        </p:spPr>
      </p:pic>
    </p:spTree>
    <p:extLst>
      <p:ext uri="{BB962C8B-B14F-4D97-AF65-F5344CB8AC3E}">
        <p14:creationId xmlns:p14="http://schemas.microsoft.com/office/powerpoint/2010/main" val="2116254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22238" y="152400"/>
            <a:ext cx="8335964" cy="678024"/>
          </a:xfrm>
        </p:spPr>
        <p:txBody>
          <a:bodyPr/>
          <a:lstStyle/>
          <a:p>
            <a:pPr eaLnBrk="1" hangingPunct="1"/>
            <a:r>
              <a:rPr lang="en-US" dirty="0"/>
              <a:t>Gradients </a:t>
            </a:r>
            <a:r>
              <a:rPr lang="en-US" dirty="0">
                <a:sym typeface="Wingdings"/>
              </a:rPr>
              <a:t> </a:t>
            </a:r>
            <a:r>
              <a:rPr lang="en-US" dirty="0"/>
              <a:t>edges</a:t>
            </a:r>
          </a:p>
        </p:txBody>
      </p:sp>
      <p:sp>
        <p:nvSpPr>
          <p:cNvPr id="717827" name="Rectangle 3"/>
          <p:cNvSpPr>
            <a:spLocks noGrp="1" noChangeArrowheads="1"/>
          </p:cNvSpPr>
          <p:nvPr>
            <p:ph type="body" idx="1"/>
          </p:nvPr>
        </p:nvSpPr>
        <p:spPr>
          <a:xfrm>
            <a:off x="2111878" y="936622"/>
            <a:ext cx="8229600" cy="4525963"/>
          </a:xfrm>
        </p:spPr>
        <p:txBody>
          <a:bodyPr>
            <a:normAutofit fontScale="92500" lnSpcReduction="20000"/>
          </a:bodyPr>
          <a:lstStyle/>
          <a:p>
            <a:pPr>
              <a:lnSpc>
                <a:spcPct val="90000"/>
              </a:lnSpc>
              <a:spcAft>
                <a:spcPts val="600"/>
              </a:spcAft>
              <a:buNone/>
            </a:pPr>
            <a:r>
              <a:rPr lang="en-US" sz="2800" dirty="0">
                <a:latin typeface="Times New Roman" panose="02020603050405020304" pitchFamily="18" charset="0"/>
                <a:cs typeface="Times New Roman" panose="02020603050405020304" pitchFamily="18" charset="0"/>
              </a:rPr>
              <a:t>Primary edge detection steps:</a:t>
            </a:r>
          </a:p>
          <a:p>
            <a:pPr>
              <a:lnSpc>
                <a:spcPct val="90000"/>
              </a:lnSpc>
              <a:spcAft>
                <a:spcPts val="600"/>
              </a:spcAft>
              <a:buNone/>
            </a:pPr>
            <a:r>
              <a:rPr lang="en-US" sz="2800" dirty="0">
                <a:latin typeface="Times New Roman" panose="02020603050405020304" pitchFamily="18" charset="0"/>
                <a:cs typeface="Times New Roman" panose="02020603050405020304" pitchFamily="18" charset="0"/>
              </a:rPr>
              <a:t>1. Smoothing: suppress noise</a:t>
            </a:r>
          </a:p>
          <a:p>
            <a:pPr>
              <a:lnSpc>
                <a:spcPct val="90000"/>
              </a:lnSpc>
              <a:spcAft>
                <a:spcPts val="600"/>
              </a:spcAft>
              <a:buNone/>
            </a:pPr>
            <a:r>
              <a:rPr lang="en-US" sz="2800" dirty="0">
                <a:latin typeface="Times New Roman" panose="02020603050405020304" pitchFamily="18" charset="0"/>
                <a:cs typeface="Times New Roman" panose="02020603050405020304" pitchFamily="18" charset="0"/>
              </a:rPr>
              <a:t>2. Edge enhancement: filter for contrast</a:t>
            </a:r>
          </a:p>
          <a:p>
            <a:pPr>
              <a:lnSpc>
                <a:spcPct val="90000"/>
              </a:lnSpc>
              <a:spcAft>
                <a:spcPts val="600"/>
              </a:spcAft>
              <a:buNone/>
            </a:pPr>
            <a:r>
              <a:rPr lang="en-US" sz="2800" dirty="0">
                <a:latin typeface="Times New Roman" panose="02020603050405020304" pitchFamily="18" charset="0"/>
                <a:cs typeface="Times New Roman" panose="02020603050405020304" pitchFamily="18" charset="0"/>
              </a:rPr>
              <a:t>3. Edge localization</a:t>
            </a:r>
          </a:p>
          <a:p>
            <a:pPr marL="514350" lvl="1" indent="-57150">
              <a:lnSpc>
                <a:spcPct val="90000"/>
              </a:lnSpc>
              <a:spcAft>
                <a:spcPts val="600"/>
              </a:spcAft>
              <a:buNone/>
            </a:pPr>
            <a:r>
              <a:rPr lang="en-US" dirty="0">
                <a:latin typeface="Times New Roman" panose="02020603050405020304" pitchFamily="18" charset="0"/>
                <a:cs typeface="Times New Roman" panose="02020603050405020304" pitchFamily="18" charset="0"/>
              </a:rPr>
              <a:t>Determine which local maxima from filter output are actually edges vs. noise </a:t>
            </a:r>
          </a:p>
          <a:p>
            <a:pPr lvl="2">
              <a:lnSpc>
                <a:spcPct val="90000"/>
              </a:lnSpc>
              <a:spcAft>
                <a:spcPts val="600"/>
              </a:spcAft>
            </a:pPr>
            <a:r>
              <a:rPr lang="en-US" sz="2800" dirty="0">
                <a:latin typeface="Times New Roman" panose="02020603050405020304" pitchFamily="18" charset="0"/>
                <a:cs typeface="Times New Roman" panose="02020603050405020304" pitchFamily="18" charset="0"/>
              </a:rPr>
              <a:t>Threshold, Thin</a:t>
            </a:r>
          </a:p>
          <a:p>
            <a:r>
              <a:rPr lang="en-US" sz="2800" dirty="0">
                <a:latin typeface="Times New Roman" panose="02020603050405020304" pitchFamily="18" charset="0"/>
                <a:cs typeface="Times New Roman" panose="02020603050405020304" pitchFamily="18" charset="0"/>
              </a:rPr>
              <a:t>Choose a threshold value t</a:t>
            </a:r>
          </a:p>
          <a:p>
            <a:r>
              <a:rPr lang="en-US" sz="2800" dirty="0">
                <a:latin typeface="Times New Roman" panose="02020603050405020304" pitchFamily="18" charset="0"/>
                <a:cs typeface="Times New Roman" panose="02020603050405020304" pitchFamily="18" charset="0"/>
              </a:rPr>
              <a:t>Set any pixels less than t to zero (off)</a:t>
            </a:r>
          </a:p>
          <a:p>
            <a:r>
              <a:rPr lang="en-US" sz="2800" dirty="0">
                <a:latin typeface="Times New Roman" panose="02020603050405020304" pitchFamily="18" charset="0"/>
                <a:cs typeface="Times New Roman" panose="02020603050405020304" pitchFamily="18" charset="0"/>
              </a:rPr>
              <a:t>Set any pixels greater than or equal to t to one (on)</a:t>
            </a:r>
          </a:p>
          <a:p>
            <a:pPr lvl="2">
              <a:lnSpc>
                <a:spcPct val="90000"/>
              </a:lnSpc>
              <a:spcAft>
                <a:spcPts val="600"/>
              </a:spcAft>
            </a:pPr>
            <a:endParaRPr lang="en-US" sz="2800" dirty="0">
              <a:latin typeface="Times New Roman" panose="02020603050405020304" pitchFamily="18" charset="0"/>
              <a:cs typeface="Times New Roman" panose="02020603050405020304" pitchFamily="18" charset="0"/>
            </a:endParaRPr>
          </a:p>
        </p:txBody>
      </p:sp>
      <p:pic>
        <p:nvPicPr>
          <p:cNvPr id="115716" name="Picture 6" descr="butterfly_gradient.jpg"/>
          <p:cNvPicPr>
            <a:picLocks noChangeAspect="1"/>
          </p:cNvPicPr>
          <p:nvPr/>
        </p:nvPicPr>
        <p:blipFill>
          <a:blip r:embed="rId3" cstate="print"/>
          <a:srcRect l="13873" t="7559" r="9860" b="10982"/>
          <a:stretch>
            <a:fillRect/>
          </a:stretch>
        </p:blipFill>
        <p:spPr bwMode="auto">
          <a:xfrm>
            <a:off x="252915" y="2216152"/>
            <a:ext cx="1858963" cy="1455738"/>
          </a:xfrm>
          <a:prstGeom prst="rect">
            <a:avLst/>
          </a:prstGeom>
          <a:noFill/>
          <a:ln w="9525">
            <a:noFill/>
            <a:miter lim="800000"/>
            <a:headEnd/>
            <a:tailEnd/>
          </a:ln>
        </p:spPr>
      </p:pic>
      <p:pic>
        <p:nvPicPr>
          <p:cNvPr id="115717" name="Picture 2"/>
          <p:cNvPicPr>
            <a:picLocks noChangeAspect="1" noChangeArrowheads="1"/>
          </p:cNvPicPr>
          <p:nvPr/>
        </p:nvPicPr>
        <p:blipFill>
          <a:blip r:embed="rId4" cstate="print"/>
          <a:srcRect/>
          <a:stretch>
            <a:fillRect/>
          </a:stretch>
        </p:blipFill>
        <p:spPr bwMode="auto">
          <a:xfrm>
            <a:off x="59241" y="4716457"/>
            <a:ext cx="2052637" cy="1641475"/>
          </a:xfrm>
          <a:prstGeom prst="rect">
            <a:avLst/>
          </a:prstGeom>
          <a:noFill/>
          <a:ln w="9525">
            <a:noFill/>
            <a:miter lim="800000"/>
            <a:headEnd/>
            <a:tailEnd/>
          </a:ln>
        </p:spPr>
      </p:pic>
      <p:sp>
        <p:nvSpPr>
          <p:cNvPr id="6" name="Slide Number Placeholder 5"/>
          <p:cNvSpPr>
            <a:spLocks noGrp="1"/>
          </p:cNvSpPr>
          <p:nvPr>
            <p:ph type="sldNum" sz="quarter" idx="12"/>
          </p:nvPr>
        </p:nvSpPr>
        <p:spPr bwMode="auto">
          <a:xfrm>
            <a:off x="8077200" y="6248400"/>
            <a:ext cx="1905000" cy="4572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marL="0" algn="r" defTabSz="914400" rtl="0" eaLnBrk="1" latinLnBrk="0" hangingPunct="1">
              <a:defRPr sz="1400" kern="1200">
                <a:solidFill>
                  <a:srgbClr val="000000"/>
                </a:solidFill>
                <a:latin typeface="Arial"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fontAlgn="base">
              <a:spcBef>
                <a:spcPct val="0"/>
              </a:spcBef>
              <a:spcAft>
                <a:spcPct val="0"/>
              </a:spcAft>
              <a:defRPr/>
            </a:pPr>
            <a:fld id="{6849E0B7-3A81-4162-8EB4-B765EF96BFFE}" type="slidenum">
              <a:rPr lang="en-US" b="1" smtClean="0"/>
              <a:pPr algn="r" rtl="0" fontAlgn="base">
                <a:spcBef>
                  <a:spcPct val="0"/>
                </a:spcBef>
                <a:spcAft>
                  <a:spcPct val="0"/>
                </a:spcAft>
                <a:defRPr/>
              </a:pPr>
              <a:t>41</a:t>
            </a:fld>
            <a:endParaRPr lang="en-US">
              <a:latin typeface="Arial"/>
            </a:endParaRPr>
          </a:p>
        </p:txBody>
      </p:sp>
      <p:sp>
        <p:nvSpPr>
          <p:cNvPr id="7" name="TextBox 3"/>
          <p:cNvSpPr txBox="1">
            <a:spLocks noChangeArrowheads="1"/>
          </p:cNvSpPr>
          <p:nvPr/>
        </p:nvSpPr>
        <p:spPr bwMode="auto">
          <a:xfrm>
            <a:off x="1524000" y="6581776"/>
            <a:ext cx="2514600" cy="276225"/>
          </a:xfrm>
          <a:prstGeom prst="rect">
            <a:avLst/>
          </a:prstGeom>
          <a:no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pic>
        <p:nvPicPr>
          <p:cNvPr id="18434" name="Picture 2" descr="Image preview">
            <a:extLst>
              <a:ext uri="{FF2B5EF4-FFF2-40B4-BE49-F238E27FC236}">
                <a16:creationId xmlns:a16="http://schemas.microsoft.com/office/drawing/2014/main" id="{348F69EC-A9C5-1D50-8A49-A48C059686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144" y="936622"/>
            <a:ext cx="3200411" cy="15680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968ABF7-D6A4-35BC-FA95-7EFD4A5B2BB2}"/>
              </a:ext>
            </a:extLst>
          </p:cNvPr>
          <p:cNvPicPr>
            <a:picLocks noChangeAspect="1" noChangeArrowheads="1"/>
          </p:cNvPicPr>
          <p:nvPr/>
        </p:nvPicPr>
        <p:blipFill>
          <a:blip r:embed="rId6" cstate="print"/>
          <a:srcRect/>
          <a:stretch>
            <a:fillRect/>
          </a:stretch>
        </p:blipFill>
        <p:spPr bwMode="auto">
          <a:xfrm>
            <a:off x="419445" y="830424"/>
            <a:ext cx="1525904" cy="1220787"/>
          </a:xfrm>
          <a:prstGeom prst="rect">
            <a:avLst/>
          </a:prstGeom>
          <a:noFill/>
          <a:ln w="9525">
            <a:noFill/>
            <a:miter lim="800000"/>
            <a:headEnd/>
            <a:tailEnd/>
          </a:ln>
        </p:spPr>
      </p:pic>
    </p:spTree>
    <p:extLst>
      <p:ext uri="{BB962C8B-B14F-4D97-AF65-F5344CB8AC3E}">
        <p14:creationId xmlns:p14="http://schemas.microsoft.com/office/powerpoint/2010/main" val="405581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8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8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8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8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8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7" grpId="0" build="p" bldLvl="3"/>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cstate="print"/>
          <a:srcRect/>
          <a:stretch>
            <a:fillRect/>
          </a:stretch>
        </p:blipFill>
        <p:spPr bwMode="auto">
          <a:xfrm>
            <a:off x="1056920" y="1169006"/>
            <a:ext cx="3319137" cy="2655448"/>
          </a:xfrm>
          <a:prstGeom prst="rect">
            <a:avLst/>
          </a:prstGeom>
          <a:noFill/>
          <a:ln w="9525">
            <a:noFill/>
            <a:miter lim="800000"/>
            <a:headEnd/>
            <a:tailEnd/>
          </a:ln>
        </p:spPr>
      </p:pic>
      <p:sp>
        <p:nvSpPr>
          <p:cNvPr id="4" name="Slide Number Placeholder 3"/>
          <p:cNvSpPr>
            <a:spLocks noGrp="1"/>
          </p:cNvSpPr>
          <p:nvPr>
            <p:ph type="sldNum" sz="quarter" idx="12"/>
          </p:nvPr>
        </p:nvSpPr>
        <p:spPr bwMode="auto">
          <a:xfrm>
            <a:off x="8077200" y="6248400"/>
            <a:ext cx="1905000" cy="4572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marL="0" algn="r" defTabSz="914400" rtl="0" eaLnBrk="1" latinLnBrk="0" hangingPunct="1">
              <a:defRPr sz="1400" kern="1200">
                <a:solidFill>
                  <a:srgbClr val="000000"/>
                </a:solidFill>
                <a:latin typeface="Arial"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eaLnBrk="0" fontAlgn="base" hangingPunct="0">
              <a:spcBef>
                <a:spcPct val="0"/>
              </a:spcBef>
              <a:spcAft>
                <a:spcPct val="0"/>
              </a:spcAft>
              <a:defRPr/>
            </a:pPr>
            <a:fld id="{6849E0B7-3A81-4162-8EB4-B765EF96BFFE}" type="slidenum">
              <a:rPr lang="en-US" b="1" smtClean="0"/>
              <a:pPr algn="r" rtl="0" eaLnBrk="0" fontAlgn="base" hangingPunct="0">
                <a:spcBef>
                  <a:spcPct val="0"/>
                </a:spcBef>
                <a:spcAft>
                  <a:spcPct val="0"/>
                </a:spcAft>
                <a:defRPr/>
              </a:pPr>
              <a:t>42</a:t>
            </a:fld>
            <a:endParaRPr lang="en-US">
              <a:solidFill>
                <a:schemeClr val="bg1"/>
              </a:solidFill>
              <a:latin typeface="Times New Roman" pitchFamily="18" charset="0"/>
            </a:endParaRPr>
          </a:p>
        </p:txBody>
      </p:sp>
      <p:pic>
        <p:nvPicPr>
          <p:cNvPr id="6" name="Picture 6" descr="butterfly_gradient.jpg">
            <a:extLst>
              <a:ext uri="{FF2B5EF4-FFF2-40B4-BE49-F238E27FC236}">
                <a16:creationId xmlns:a16="http://schemas.microsoft.com/office/drawing/2014/main" id="{623B323E-EB8D-7C1B-1E1C-D7EAB5452CDB}"/>
              </a:ext>
            </a:extLst>
          </p:cNvPr>
          <p:cNvPicPr>
            <a:picLocks noChangeAspect="1"/>
          </p:cNvPicPr>
          <p:nvPr/>
        </p:nvPicPr>
        <p:blipFill>
          <a:blip r:embed="rId4" cstate="print"/>
          <a:srcRect l="13873" t="7559" r="9860" b="10982"/>
          <a:stretch>
            <a:fillRect/>
          </a:stretch>
        </p:blipFill>
        <p:spPr bwMode="auto">
          <a:xfrm>
            <a:off x="5147904" y="1160900"/>
            <a:ext cx="3397381" cy="2659778"/>
          </a:xfrm>
          <a:prstGeom prst="rect">
            <a:avLst/>
          </a:prstGeom>
          <a:noFill/>
          <a:ln w="9525">
            <a:noFill/>
            <a:miter lim="800000"/>
            <a:headEnd/>
            <a:tailEnd/>
          </a:ln>
        </p:spPr>
      </p:pic>
      <p:sp>
        <p:nvSpPr>
          <p:cNvPr id="3" name="Title 2">
            <a:extLst>
              <a:ext uri="{FF2B5EF4-FFF2-40B4-BE49-F238E27FC236}">
                <a16:creationId xmlns:a16="http://schemas.microsoft.com/office/drawing/2014/main" id="{2E136AA8-3C21-77B5-EB6D-E12CE235EF26}"/>
              </a:ext>
            </a:extLst>
          </p:cNvPr>
          <p:cNvSpPr>
            <a:spLocks noGrp="1"/>
          </p:cNvSpPr>
          <p:nvPr>
            <p:ph type="title"/>
          </p:nvPr>
        </p:nvSpPr>
        <p:spPr/>
        <p:txBody>
          <a:bodyPr/>
          <a:lstStyle/>
          <a:p>
            <a:r>
              <a:rPr lang="en-IN" dirty="0"/>
              <a:t>Thresholding</a:t>
            </a:r>
          </a:p>
        </p:txBody>
      </p:sp>
      <p:pic>
        <p:nvPicPr>
          <p:cNvPr id="9" name="Picture 2">
            <a:extLst>
              <a:ext uri="{FF2B5EF4-FFF2-40B4-BE49-F238E27FC236}">
                <a16:creationId xmlns:a16="http://schemas.microsoft.com/office/drawing/2014/main" id="{AA62CA2E-FD41-C579-98A7-7F612EFC967D}"/>
              </a:ext>
            </a:extLst>
          </p:cNvPr>
          <p:cNvPicPr>
            <a:picLocks noChangeAspect="1" noChangeArrowheads="1"/>
          </p:cNvPicPr>
          <p:nvPr/>
        </p:nvPicPr>
        <p:blipFill>
          <a:blip r:embed="rId5" cstate="print"/>
          <a:srcRect/>
          <a:stretch>
            <a:fillRect/>
          </a:stretch>
        </p:blipFill>
        <p:spPr bwMode="auto">
          <a:xfrm>
            <a:off x="1060547" y="4052734"/>
            <a:ext cx="3315510" cy="2652546"/>
          </a:xfrm>
          <a:prstGeom prst="rect">
            <a:avLst/>
          </a:prstGeom>
          <a:noFill/>
          <a:ln w="9525">
            <a:noFill/>
            <a:miter lim="800000"/>
            <a:headEnd/>
            <a:tailEnd/>
          </a:ln>
        </p:spPr>
      </p:pic>
      <p:pic>
        <p:nvPicPr>
          <p:cNvPr id="10" name="Picture 2">
            <a:extLst>
              <a:ext uri="{FF2B5EF4-FFF2-40B4-BE49-F238E27FC236}">
                <a16:creationId xmlns:a16="http://schemas.microsoft.com/office/drawing/2014/main" id="{3E6313A8-AF2A-B444-C1D2-7D32C3A40239}"/>
              </a:ext>
            </a:extLst>
          </p:cNvPr>
          <p:cNvPicPr>
            <a:picLocks noChangeAspect="1" noChangeArrowheads="1"/>
          </p:cNvPicPr>
          <p:nvPr/>
        </p:nvPicPr>
        <p:blipFill>
          <a:blip r:embed="rId6" cstate="print"/>
          <a:srcRect/>
          <a:stretch>
            <a:fillRect/>
          </a:stretch>
        </p:blipFill>
        <p:spPr bwMode="auto">
          <a:xfrm>
            <a:off x="5188839" y="3987420"/>
            <a:ext cx="3315510" cy="2652546"/>
          </a:xfrm>
          <a:prstGeom prst="rect">
            <a:avLst/>
          </a:prstGeom>
          <a:noFill/>
          <a:ln w="9525">
            <a:noFill/>
            <a:miter lim="800000"/>
            <a:headEnd/>
            <a:tailEnd/>
          </a:ln>
        </p:spPr>
      </p:pic>
      <p:sp>
        <p:nvSpPr>
          <p:cNvPr id="7" name="TextBox 6">
            <a:extLst>
              <a:ext uri="{FF2B5EF4-FFF2-40B4-BE49-F238E27FC236}">
                <a16:creationId xmlns:a16="http://schemas.microsoft.com/office/drawing/2014/main" id="{7CBC93A5-113C-B6DE-5104-029CD02963D1}"/>
              </a:ext>
            </a:extLst>
          </p:cNvPr>
          <p:cNvSpPr txBox="1"/>
          <p:nvPr/>
        </p:nvSpPr>
        <p:spPr>
          <a:xfrm>
            <a:off x="2491274" y="869553"/>
            <a:ext cx="1672253" cy="369332"/>
          </a:xfrm>
          <a:prstGeom prst="rect">
            <a:avLst/>
          </a:prstGeom>
          <a:noFill/>
        </p:spPr>
        <p:txBody>
          <a:bodyPr wrap="none" rtlCol="0">
            <a:spAutoFit/>
          </a:bodyPr>
          <a:lstStyle/>
          <a:p>
            <a:r>
              <a:rPr lang="en-IN" dirty="0"/>
              <a:t>Original image</a:t>
            </a:r>
          </a:p>
        </p:txBody>
      </p:sp>
      <p:sp>
        <p:nvSpPr>
          <p:cNvPr id="12" name="TextBox 11">
            <a:extLst>
              <a:ext uri="{FF2B5EF4-FFF2-40B4-BE49-F238E27FC236}">
                <a16:creationId xmlns:a16="http://schemas.microsoft.com/office/drawing/2014/main" id="{5D34095D-566F-159E-97E9-8EE8A7DA35E0}"/>
              </a:ext>
            </a:extLst>
          </p:cNvPr>
          <p:cNvSpPr txBox="1"/>
          <p:nvPr/>
        </p:nvSpPr>
        <p:spPr>
          <a:xfrm>
            <a:off x="6334423" y="791568"/>
            <a:ext cx="2210862" cy="369332"/>
          </a:xfrm>
          <a:prstGeom prst="rect">
            <a:avLst/>
          </a:prstGeom>
          <a:noFill/>
        </p:spPr>
        <p:txBody>
          <a:bodyPr wrap="none" rtlCol="0">
            <a:spAutoFit/>
          </a:bodyPr>
          <a:lstStyle/>
          <a:p>
            <a:r>
              <a:rPr lang="en-IN" dirty="0"/>
              <a:t>Gradient magnitude</a:t>
            </a:r>
          </a:p>
        </p:txBody>
      </p:sp>
      <p:sp>
        <p:nvSpPr>
          <p:cNvPr id="13" name="TextBox 12">
            <a:extLst>
              <a:ext uri="{FF2B5EF4-FFF2-40B4-BE49-F238E27FC236}">
                <a16:creationId xmlns:a16="http://schemas.microsoft.com/office/drawing/2014/main" id="{40B04CBC-7699-DFF6-0906-39EADFD09E57}"/>
              </a:ext>
            </a:extLst>
          </p:cNvPr>
          <p:cNvSpPr txBox="1"/>
          <p:nvPr/>
        </p:nvSpPr>
        <p:spPr>
          <a:xfrm rot="16200000">
            <a:off x="-362461" y="5129027"/>
            <a:ext cx="2313454" cy="369332"/>
          </a:xfrm>
          <a:prstGeom prst="rect">
            <a:avLst/>
          </a:prstGeom>
          <a:noFill/>
        </p:spPr>
        <p:txBody>
          <a:bodyPr wrap="none" rtlCol="0">
            <a:spAutoFit/>
          </a:bodyPr>
          <a:lstStyle/>
          <a:p>
            <a:r>
              <a:rPr lang="en-IN" dirty="0"/>
              <a:t>Low threshold image</a:t>
            </a:r>
          </a:p>
        </p:txBody>
      </p:sp>
      <p:sp>
        <p:nvSpPr>
          <p:cNvPr id="16" name="TextBox 15">
            <a:extLst>
              <a:ext uri="{FF2B5EF4-FFF2-40B4-BE49-F238E27FC236}">
                <a16:creationId xmlns:a16="http://schemas.microsoft.com/office/drawing/2014/main" id="{290AC66A-DD93-F56B-A40C-8185FCCC115D}"/>
              </a:ext>
            </a:extLst>
          </p:cNvPr>
          <p:cNvSpPr txBox="1"/>
          <p:nvPr/>
        </p:nvSpPr>
        <p:spPr>
          <a:xfrm rot="16200000">
            <a:off x="3759045" y="5129027"/>
            <a:ext cx="2364750" cy="369332"/>
          </a:xfrm>
          <a:prstGeom prst="rect">
            <a:avLst/>
          </a:prstGeom>
          <a:noFill/>
        </p:spPr>
        <p:txBody>
          <a:bodyPr wrap="none" rtlCol="0">
            <a:spAutoFit/>
          </a:bodyPr>
          <a:lstStyle/>
          <a:p>
            <a:r>
              <a:rPr lang="en-IN" dirty="0"/>
              <a:t>High threshold image</a:t>
            </a:r>
          </a:p>
        </p:txBody>
      </p:sp>
    </p:spTree>
    <p:extLst>
      <p:ext uri="{BB962C8B-B14F-4D97-AF65-F5344CB8AC3E}">
        <p14:creationId xmlns:p14="http://schemas.microsoft.com/office/powerpoint/2010/main" val="86400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28600" y="22225"/>
            <a:ext cx="7772400" cy="1143000"/>
          </a:xfrm>
        </p:spPr>
        <p:txBody>
          <a:bodyPr/>
          <a:lstStyle/>
          <a:p>
            <a:r>
              <a:rPr lang="en-US" dirty="0"/>
              <a:t>Canny edge detector</a:t>
            </a:r>
          </a:p>
        </p:txBody>
      </p:sp>
      <p:sp>
        <p:nvSpPr>
          <p:cNvPr id="124931" name="Rectangle 3"/>
          <p:cNvSpPr>
            <a:spLocks noGrp="1" noChangeArrowheads="1"/>
          </p:cNvSpPr>
          <p:nvPr>
            <p:ph idx="1"/>
          </p:nvPr>
        </p:nvSpPr>
        <p:spPr>
          <a:xfrm>
            <a:off x="1257299" y="1482724"/>
            <a:ext cx="8913067" cy="4283593"/>
          </a:xfrm>
        </p:spPr>
        <p:txBody>
          <a:bodyPr>
            <a:normAutofit lnSpcReduction="10000"/>
          </a:bodyPr>
          <a:lstStyle/>
          <a:p>
            <a:pPr marL="533400" indent="-533400">
              <a:spcBef>
                <a:spcPts val="1200"/>
              </a:spcBef>
            </a:pPr>
            <a:r>
              <a:rPr lang="en-US" dirty="0">
                <a:latin typeface="Times New Roman" panose="02020603050405020304" pitchFamily="18" charset="0"/>
                <a:cs typeface="Times New Roman" panose="02020603050405020304" pitchFamily="18" charset="0"/>
              </a:rPr>
              <a:t>Filter image with derivative of Gaussian </a:t>
            </a:r>
          </a:p>
          <a:p>
            <a:pPr marL="533400" indent="-533400">
              <a:spcBef>
                <a:spcPts val="1200"/>
              </a:spcBef>
            </a:pPr>
            <a:r>
              <a:rPr lang="en-US" dirty="0">
                <a:latin typeface="Times New Roman" panose="02020603050405020304" pitchFamily="18" charset="0"/>
                <a:cs typeface="Times New Roman" panose="02020603050405020304" pitchFamily="18" charset="0"/>
              </a:rPr>
              <a:t>Find magnitude and orientation of gradient</a:t>
            </a:r>
          </a:p>
          <a:p>
            <a:pPr marL="533400" indent="-533400">
              <a:spcBef>
                <a:spcPts val="1200"/>
              </a:spcBef>
            </a:pPr>
            <a:r>
              <a:rPr lang="en-US" dirty="0">
                <a:latin typeface="Times New Roman" panose="02020603050405020304" pitchFamily="18" charset="0"/>
                <a:cs typeface="Times New Roman" panose="02020603050405020304" pitchFamily="18" charset="0"/>
              </a:rPr>
              <a:t>Non-maximum suppression:</a:t>
            </a:r>
          </a:p>
          <a:p>
            <a:pPr marL="838200" lvl="1" indent="-381000">
              <a:spcBef>
                <a:spcPts val="1200"/>
              </a:spcBef>
            </a:pPr>
            <a:r>
              <a:rPr lang="en-US" dirty="0">
                <a:latin typeface="Times New Roman" panose="02020603050405020304" pitchFamily="18" charset="0"/>
                <a:cs typeface="Times New Roman" panose="02020603050405020304" pitchFamily="18" charset="0"/>
              </a:rPr>
              <a:t>Thin wide “ridges” down to single pixel width</a:t>
            </a:r>
          </a:p>
          <a:p>
            <a:pPr marL="533400" indent="-533400">
              <a:spcBef>
                <a:spcPts val="1200"/>
              </a:spcBef>
            </a:pPr>
            <a:r>
              <a:rPr lang="en-US" dirty="0">
                <a:latin typeface="Times New Roman" panose="02020603050405020304" pitchFamily="18" charset="0"/>
                <a:cs typeface="Times New Roman" panose="02020603050405020304" pitchFamily="18" charset="0"/>
              </a:rPr>
              <a:t>Linking and thresholding (hysteresis):</a:t>
            </a:r>
          </a:p>
          <a:p>
            <a:pPr marL="838200" lvl="1" indent="-381000">
              <a:spcBef>
                <a:spcPts val="1200"/>
              </a:spcBef>
            </a:pPr>
            <a:r>
              <a:rPr lang="en-US" dirty="0">
                <a:latin typeface="Times New Roman" panose="02020603050405020304" pitchFamily="18" charset="0"/>
                <a:cs typeface="Times New Roman" panose="02020603050405020304" pitchFamily="18" charset="0"/>
              </a:rPr>
              <a:t>Define two thresholds: low and high</a:t>
            </a:r>
          </a:p>
          <a:p>
            <a:pPr marL="838200" lvl="1" indent="-381000">
              <a:spcBef>
                <a:spcPts val="1200"/>
              </a:spcBef>
            </a:pPr>
            <a:r>
              <a:rPr lang="en-US" dirty="0">
                <a:latin typeface="Times New Roman" panose="02020603050405020304" pitchFamily="18" charset="0"/>
                <a:cs typeface="Times New Roman" panose="02020603050405020304" pitchFamily="18" charset="0"/>
              </a:rPr>
              <a:t>Use the high threshold to start edge curves and the low threshold to continue them</a:t>
            </a:r>
            <a:endParaRPr lang="en-US" b="1" dirty="0">
              <a:latin typeface="Times New Roman" panose="02020603050405020304" pitchFamily="18" charset="0"/>
              <a:cs typeface="Times New Roman" panose="02020603050405020304" pitchFamily="18" charset="0"/>
            </a:endParaRPr>
          </a:p>
          <a:p>
            <a:pPr marL="533400" indent="-533400">
              <a:spcBef>
                <a:spcPts val="1200"/>
              </a:spcBef>
              <a:buNone/>
            </a:pPr>
            <a:endParaRPr lang="en-US"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bwMode="auto">
          <a:xfrm>
            <a:off x="8077200" y="6248400"/>
            <a:ext cx="1905000" cy="4572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marL="0" algn="r" defTabSz="914400" rtl="0" eaLnBrk="1" latinLnBrk="0" hangingPunct="1">
              <a:defRPr sz="1400" kern="1200">
                <a:solidFill>
                  <a:srgbClr val="000000"/>
                </a:solidFill>
                <a:latin typeface="Arial"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fontAlgn="base">
              <a:spcBef>
                <a:spcPct val="0"/>
              </a:spcBef>
              <a:spcAft>
                <a:spcPct val="0"/>
              </a:spcAft>
              <a:defRPr/>
            </a:pPr>
            <a:fld id="{6849E0B7-3A81-4162-8EB4-B765EF96BFFE}" type="slidenum">
              <a:rPr lang="en-US" b="1" smtClean="0"/>
              <a:pPr algn="r" rtl="0" fontAlgn="base">
                <a:spcBef>
                  <a:spcPct val="0"/>
                </a:spcBef>
                <a:spcAft>
                  <a:spcPct val="0"/>
                </a:spcAft>
                <a:defRPr/>
              </a:pPr>
              <a:t>43</a:t>
            </a:fld>
            <a:endParaRPr lang="en-US" dirty="0"/>
          </a:p>
        </p:txBody>
      </p:sp>
      <p:sp>
        <p:nvSpPr>
          <p:cNvPr id="6" name="TextBox 3"/>
          <p:cNvSpPr txBox="1">
            <a:spLocks noChangeArrowheads="1"/>
          </p:cNvSpPr>
          <p:nvPr/>
        </p:nvSpPr>
        <p:spPr bwMode="auto">
          <a:xfrm>
            <a:off x="1524000" y="6581776"/>
            <a:ext cx="2590800" cy="276999"/>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David Lowe, </a:t>
            </a:r>
            <a:r>
              <a:rPr lang="en-US" sz="1200" dirty="0" err="1">
                <a:solidFill>
                  <a:srgbClr val="000000"/>
                </a:solidFill>
                <a:latin typeface="Calibri" pitchFamily="34" charset="0"/>
              </a:rPr>
              <a:t>Fei-Fei</a:t>
            </a:r>
            <a:r>
              <a:rPr lang="en-US" sz="1200" dirty="0">
                <a:solidFill>
                  <a:srgbClr val="000000"/>
                </a:solidFill>
                <a:latin typeface="Calibri" pitchFamily="34" charset="0"/>
              </a:rPr>
              <a:t> Li</a:t>
            </a:r>
          </a:p>
        </p:txBody>
      </p:sp>
    </p:spTree>
    <p:extLst>
      <p:ext uri="{BB962C8B-B14F-4D97-AF65-F5344CB8AC3E}">
        <p14:creationId xmlns:p14="http://schemas.microsoft.com/office/powerpoint/2010/main" val="20757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9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p:txBody>
          <a:bodyPr/>
          <a:lstStyle/>
          <a:p>
            <a:r>
              <a:rPr lang="en-US" dirty="0"/>
              <a:t>The Canny edge detector</a:t>
            </a:r>
          </a:p>
        </p:txBody>
      </p:sp>
      <p:sp>
        <p:nvSpPr>
          <p:cNvPr id="125955" name="Rectangle 3"/>
          <p:cNvSpPr>
            <a:spLocks noGrp="1" noChangeArrowheads="1"/>
          </p:cNvSpPr>
          <p:nvPr>
            <p:ph type="body" idx="4294967295"/>
          </p:nvPr>
        </p:nvSpPr>
        <p:spPr>
          <a:xfrm>
            <a:off x="2209800" y="5791200"/>
            <a:ext cx="7772400" cy="609600"/>
          </a:xfrm>
        </p:spPr>
        <p:txBody>
          <a:bodyPr/>
          <a:lstStyle/>
          <a:p>
            <a:pPr algn="ctr">
              <a:buFontTx/>
              <a:buNone/>
            </a:pPr>
            <a:r>
              <a:rPr lang="en-US"/>
              <a:t>original image (Lena)</a:t>
            </a:r>
          </a:p>
        </p:txBody>
      </p:sp>
      <p:pic>
        <p:nvPicPr>
          <p:cNvPr id="125956" name="Picture 5" descr="lena"/>
          <p:cNvPicPr>
            <a:picLocks noChangeAspect="1" noChangeArrowheads="1"/>
          </p:cNvPicPr>
          <p:nvPr/>
        </p:nvPicPr>
        <p:blipFill>
          <a:blip r:embed="rId3" cstate="print"/>
          <a:srcRect/>
          <a:stretch>
            <a:fillRect/>
          </a:stretch>
        </p:blipFill>
        <p:spPr bwMode="auto">
          <a:xfrm>
            <a:off x="4038600" y="1250950"/>
            <a:ext cx="4387850" cy="438785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44</a:t>
            </a:fld>
            <a:endParaRPr lang="en-US" sz="1400">
              <a:solidFill>
                <a:srgbClr val="000000"/>
              </a:solidFill>
              <a:latin typeface="Arial"/>
            </a:endParaRPr>
          </a:p>
        </p:txBody>
      </p:sp>
      <p:sp>
        <p:nvSpPr>
          <p:cNvPr id="8" name="TextBox 3"/>
          <p:cNvSpPr txBox="1">
            <a:spLocks noChangeArrowheads="1"/>
          </p:cNvSpPr>
          <p:nvPr/>
        </p:nvSpPr>
        <p:spPr bwMode="auto">
          <a:xfrm>
            <a:off x="1524000" y="6581776"/>
            <a:ext cx="19812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Steve Seitz</a:t>
            </a:r>
          </a:p>
        </p:txBody>
      </p:sp>
    </p:spTree>
    <p:extLst>
      <p:ext uri="{BB962C8B-B14F-4D97-AF65-F5344CB8AC3E}">
        <p14:creationId xmlns:p14="http://schemas.microsoft.com/office/powerpoint/2010/main" val="1724156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p:txBody>
          <a:bodyPr/>
          <a:lstStyle/>
          <a:p>
            <a:r>
              <a:rPr lang="en-US"/>
              <a:t>The Canny edge detector</a:t>
            </a:r>
          </a:p>
        </p:txBody>
      </p:sp>
      <p:pic>
        <p:nvPicPr>
          <p:cNvPr id="126979" name="Picture 5" descr="canny3"/>
          <p:cNvPicPr>
            <a:picLocks noChangeAspect="1" noChangeArrowheads="1"/>
          </p:cNvPicPr>
          <p:nvPr/>
        </p:nvPicPr>
        <p:blipFill>
          <a:blip r:embed="rId3" cstate="print"/>
          <a:srcRect/>
          <a:stretch>
            <a:fillRect/>
          </a:stretch>
        </p:blipFill>
        <p:spPr bwMode="auto">
          <a:xfrm>
            <a:off x="4038600" y="1219200"/>
            <a:ext cx="4387850" cy="4387850"/>
          </a:xfrm>
          <a:prstGeom prst="rect">
            <a:avLst/>
          </a:prstGeom>
          <a:noFill/>
          <a:ln w="9525">
            <a:noFill/>
            <a:miter lim="800000"/>
            <a:headEnd/>
            <a:tailEnd/>
          </a:ln>
        </p:spPr>
      </p:pic>
      <p:sp>
        <p:nvSpPr>
          <p:cNvPr id="126980" name="Rectangle 9"/>
          <p:cNvSpPr>
            <a:spLocks noChangeArrowheads="1"/>
          </p:cNvSpPr>
          <p:nvPr/>
        </p:nvSpPr>
        <p:spPr bwMode="auto">
          <a:xfrm>
            <a:off x="2209800" y="5791200"/>
            <a:ext cx="7772400" cy="609600"/>
          </a:xfrm>
          <a:prstGeom prst="rect">
            <a:avLst/>
          </a:prstGeom>
          <a:noFill/>
          <a:ln w="9525">
            <a:noFill/>
            <a:miter lim="800000"/>
            <a:headEnd/>
            <a:tailEnd/>
          </a:ln>
        </p:spPr>
        <p:txBody>
          <a:bodyPr/>
          <a:lstStyle/>
          <a:p>
            <a:pPr marL="342900" indent="-342900" algn="ctr" eaLnBrk="0" fontAlgn="base" hangingPunct="0">
              <a:spcBef>
                <a:spcPct val="20000"/>
              </a:spcBef>
              <a:spcAft>
                <a:spcPct val="0"/>
              </a:spcAft>
            </a:pPr>
            <a:r>
              <a:rPr lang="en-US">
                <a:solidFill>
                  <a:srgbClr val="000000"/>
                </a:solidFill>
                <a:latin typeface="Arial" pitchFamily="34" charset="0"/>
              </a:rPr>
              <a:t>norm of the gradient</a:t>
            </a:r>
          </a:p>
        </p:txBody>
      </p:sp>
      <p:sp>
        <p:nvSpPr>
          <p:cNvPr id="5" name="Slide Number Placeholder 4"/>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45</a:t>
            </a:fld>
            <a:endParaRPr lang="en-US" sz="1400">
              <a:solidFill>
                <a:srgbClr val="000000"/>
              </a:solidFill>
              <a:latin typeface="Arial"/>
            </a:endParaRPr>
          </a:p>
        </p:txBody>
      </p:sp>
      <p:sp>
        <p:nvSpPr>
          <p:cNvPr id="6" name="TextBox 3"/>
          <p:cNvSpPr txBox="1">
            <a:spLocks noChangeArrowheads="1"/>
          </p:cNvSpPr>
          <p:nvPr/>
        </p:nvSpPr>
        <p:spPr bwMode="auto">
          <a:xfrm>
            <a:off x="1524000" y="6581776"/>
            <a:ext cx="1981200" cy="46166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spTree>
    <p:extLst>
      <p:ext uri="{BB962C8B-B14F-4D97-AF65-F5344CB8AC3E}">
        <p14:creationId xmlns:p14="http://schemas.microsoft.com/office/powerpoint/2010/main" val="1052010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p:txBody>
          <a:bodyPr/>
          <a:lstStyle/>
          <a:p>
            <a:r>
              <a:rPr lang="en-US"/>
              <a:t>The Canny edge detector</a:t>
            </a:r>
          </a:p>
        </p:txBody>
      </p:sp>
      <p:pic>
        <p:nvPicPr>
          <p:cNvPr id="128003" name="Picture 5" descr="canny4"/>
          <p:cNvPicPr>
            <a:picLocks noChangeAspect="1" noChangeArrowheads="1"/>
          </p:cNvPicPr>
          <p:nvPr/>
        </p:nvPicPr>
        <p:blipFill>
          <a:blip r:embed="rId3" cstate="print"/>
          <a:srcRect/>
          <a:stretch>
            <a:fillRect/>
          </a:stretch>
        </p:blipFill>
        <p:spPr bwMode="auto">
          <a:xfrm>
            <a:off x="4038601" y="1219201"/>
            <a:ext cx="4360863" cy="4360863"/>
          </a:xfrm>
          <a:prstGeom prst="rect">
            <a:avLst/>
          </a:prstGeom>
          <a:noFill/>
          <a:ln w="9525">
            <a:noFill/>
            <a:miter lim="800000"/>
            <a:headEnd/>
            <a:tailEnd/>
          </a:ln>
        </p:spPr>
      </p:pic>
      <p:sp>
        <p:nvSpPr>
          <p:cNvPr id="128004" name="Rectangle 7"/>
          <p:cNvSpPr>
            <a:spLocks noChangeArrowheads="1"/>
          </p:cNvSpPr>
          <p:nvPr/>
        </p:nvSpPr>
        <p:spPr bwMode="auto">
          <a:xfrm>
            <a:off x="2209800" y="5791200"/>
            <a:ext cx="7772400" cy="609600"/>
          </a:xfrm>
          <a:prstGeom prst="rect">
            <a:avLst/>
          </a:prstGeom>
          <a:noFill/>
          <a:ln w="9525">
            <a:noFill/>
            <a:miter lim="800000"/>
            <a:headEnd/>
            <a:tailEnd/>
          </a:ln>
        </p:spPr>
        <p:txBody>
          <a:bodyPr/>
          <a:lstStyle/>
          <a:p>
            <a:pPr marL="342900" indent="-342900" algn="ctr" eaLnBrk="0" fontAlgn="base" hangingPunct="0">
              <a:spcBef>
                <a:spcPct val="20000"/>
              </a:spcBef>
              <a:spcAft>
                <a:spcPct val="0"/>
              </a:spcAft>
            </a:pPr>
            <a:r>
              <a:rPr lang="en-US" dirty="0">
                <a:solidFill>
                  <a:srgbClr val="000000"/>
                </a:solidFill>
                <a:latin typeface="Arial" pitchFamily="34" charset="0"/>
              </a:rPr>
              <a:t>thresholding</a:t>
            </a:r>
          </a:p>
        </p:txBody>
      </p:sp>
      <p:sp>
        <p:nvSpPr>
          <p:cNvPr id="5" name="Slide Number Placeholder 4"/>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46</a:t>
            </a:fld>
            <a:endParaRPr lang="en-US" sz="1400">
              <a:solidFill>
                <a:srgbClr val="000000"/>
              </a:solidFill>
              <a:latin typeface="Arial"/>
            </a:endParaRPr>
          </a:p>
        </p:txBody>
      </p:sp>
      <p:sp>
        <p:nvSpPr>
          <p:cNvPr id="6" name="TextBox 3"/>
          <p:cNvSpPr txBox="1">
            <a:spLocks noChangeArrowheads="1"/>
          </p:cNvSpPr>
          <p:nvPr/>
        </p:nvSpPr>
        <p:spPr bwMode="auto">
          <a:xfrm>
            <a:off x="1524000" y="6581776"/>
            <a:ext cx="1981200" cy="46166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spTree>
    <p:extLst>
      <p:ext uri="{BB962C8B-B14F-4D97-AF65-F5344CB8AC3E}">
        <p14:creationId xmlns:p14="http://schemas.microsoft.com/office/powerpoint/2010/main" val="428995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p:txBody>
          <a:bodyPr/>
          <a:lstStyle/>
          <a:p>
            <a:r>
              <a:rPr lang="en-US"/>
              <a:t>The Canny edge detector</a:t>
            </a:r>
          </a:p>
        </p:txBody>
      </p:sp>
      <p:pic>
        <p:nvPicPr>
          <p:cNvPr id="129027" name="Picture 5" descr="canny4"/>
          <p:cNvPicPr>
            <a:picLocks noChangeAspect="1" noChangeArrowheads="1"/>
          </p:cNvPicPr>
          <p:nvPr/>
        </p:nvPicPr>
        <p:blipFill>
          <a:blip r:embed="rId3" cstate="print"/>
          <a:srcRect/>
          <a:stretch>
            <a:fillRect/>
          </a:stretch>
        </p:blipFill>
        <p:spPr bwMode="auto">
          <a:xfrm>
            <a:off x="4038601" y="1219201"/>
            <a:ext cx="4360863" cy="4360863"/>
          </a:xfrm>
          <a:prstGeom prst="rect">
            <a:avLst/>
          </a:prstGeom>
          <a:noFill/>
          <a:ln w="9525">
            <a:noFill/>
            <a:miter lim="800000"/>
            <a:headEnd/>
            <a:tailEnd/>
          </a:ln>
        </p:spPr>
      </p:pic>
      <p:sp>
        <p:nvSpPr>
          <p:cNvPr id="129028" name="Rectangle 7"/>
          <p:cNvSpPr>
            <a:spLocks noChangeArrowheads="1"/>
          </p:cNvSpPr>
          <p:nvPr/>
        </p:nvSpPr>
        <p:spPr bwMode="auto">
          <a:xfrm>
            <a:off x="2209800" y="5791200"/>
            <a:ext cx="7772400" cy="609600"/>
          </a:xfrm>
          <a:prstGeom prst="rect">
            <a:avLst/>
          </a:prstGeom>
          <a:noFill/>
          <a:ln w="9525">
            <a:noFill/>
            <a:miter lim="800000"/>
            <a:headEnd/>
            <a:tailEnd/>
          </a:ln>
        </p:spPr>
        <p:txBody>
          <a:bodyPr/>
          <a:lstStyle/>
          <a:p>
            <a:pPr marL="342900" indent="-342900" algn="ctr" eaLnBrk="0" fontAlgn="base" hangingPunct="0">
              <a:spcBef>
                <a:spcPct val="20000"/>
              </a:spcBef>
              <a:spcAft>
                <a:spcPct val="0"/>
              </a:spcAft>
            </a:pPr>
            <a:r>
              <a:rPr lang="en-US" b="1">
                <a:solidFill>
                  <a:srgbClr val="000000"/>
                </a:solidFill>
                <a:latin typeface="Arial" pitchFamily="34" charset="0"/>
              </a:rPr>
              <a:t>thresholding</a:t>
            </a:r>
          </a:p>
        </p:txBody>
      </p:sp>
      <p:sp>
        <p:nvSpPr>
          <p:cNvPr id="5" name="Rectangle 4"/>
          <p:cNvSpPr/>
          <p:nvPr/>
        </p:nvSpPr>
        <p:spPr>
          <a:xfrm>
            <a:off x="6351589" y="3830639"/>
            <a:ext cx="949325" cy="13874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base">
              <a:spcBef>
                <a:spcPct val="0"/>
              </a:spcBef>
              <a:spcAft>
                <a:spcPct val="0"/>
              </a:spcAft>
              <a:defRPr/>
            </a:pPr>
            <a:endParaRPr lang="en-US" b="1">
              <a:solidFill>
                <a:srgbClr val="FFFFFF"/>
              </a:solidFill>
              <a:latin typeface="Arial"/>
            </a:endParaRPr>
          </a:p>
        </p:txBody>
      </p:sp>
      <p:pic>
        <p:nvPicPr>
          <p:cNvPr id="6" name="Picture 5" descr="canny4"/>
          <p:cNvPicPr>
            <a:picLocks noChangeAspect="1" noChangeArrowheads="1"/>
          </p:cNvPicPr>
          <p:nvPr/>
        </p:nvPicPr>
        <p:blipFill>
          <a:blip r:embed="rId3" cstate="print"/>
          <a:srcRect l="52202" t="59885" r="19633" b="7004"/>
          <a:stretch>
            <a:fillRect/>
          </a:stretch>
        </p:blipFill>
        <p:spPr bwMode="auto">
          <a:xfrm>
            <a:off x="4014788" y="1019175"/>
            <a:ext cx="4381500" cy="5151438"/>
          </a:xfrm>
          <a:prstGeom prst="rect">
            <a:avLst/>
          </a:prstGeom>
          <a:noFill/>
          <a:ln w="50800">
            <a:solidFill>
              <a:srgbClr val="FFFF00"/>
            </a:solidFill>
            <a:miter lim="800000"/>
            <a:headEnd/>
            <a:tailEnd/>
          </a:ln>
        </p:spPr>
      </p:pic>
      <p:grpSp>
        <p:nvGrpSpPr>
          <p:cNvPr id="2" name="Group 12"/>
          <p:cNvGrpSpPr/>
          <p:nvPr/>
        </p:nvGrpSpPr>
        <p:grpSpPr>
          <a:xfrm>
            <a:off x="6753225" y="1646239"/>
            <a:ext cx="3835400" cy="2586037"/>
            <a:chOff x="5229225" y="1646238"/>
            <a:chExt cx="3835400" cy="2586037"/>
          </a:xfrm>
        </p:grpSpPr>
        <p:sp>
          <p:nvSpPr>
            <p:cNvPr id="129031" name="TextBox 6"/>
            <p:cNvSpPr txBox="1">
              <a:spLocks noChangeArrowheads="1"/>
            </p:cNvSpPr>
            <p:nvPr/>
          </p:nvSpPr>
          <p:spPr bwMode="auto">
            <a:xfrm>
              <a:off x="7239000" y="1646238"/>
              <a:ext cx="1825625" cy="1477962"/>
            </a:xfrm>
            <a:prstGeom prst="rect">
              <a:avLst/>
            </a:prstGeom>
            <a:noFill/>
            <a:ln w="9525">
              <a:noFill/>
              <a:miter lim="800000"/>
              <a:headEnd/>
              <a:tailEnd/>
            </a:ln>
          </p:spPr>
          <p:txBody>
            <a:bodyPr>
              <a:spAutoFit/>
            </a:bodyPr>
            <a:lstStyle/>
            <a:p>
              <a:pPr algn="l" rtl="0" fontAlgn="base">
                <a:spcBef>
                  <a:spcPct val="0"/>
                </a:spcBef>
                <a:spcAft>
                  <a:spcPct val="0"/>
                </a:spcAft>
              </a:pPr>
              <a:r>
                <a:rPr lang="en-US" dirty="0">
                  <a:solidFill>
                    <a:srgbClr val="000000"/>
                  </a:solidFill>
                  <a:latin typeface="Arial" pitchFamily="34" charset="0"/>
                </a:rPr>
                <a:t>How to turn these thick regions of the gradient into curves?</a:t>
              </a:r>
            </a:p>
          </p:txBody>
        </p:sp>
        <p:cxnSp>
          <p:nvCxnSpPr>
            <p:cNvPr id="9" name="Straight Arrow Connector 8"/>
            <p:cNvCxnSpPr/>
            <p:nvPr/>
          </p:nvCxnSpPr>
          <p:spPr>
            <a:xfrm rot="10800000" flipV="1">
              <a:off x="5229225" y="2552700"/>
              <a:ext cx="1971675" cy="1679575"/>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pic>
        <p:nvPicPr>
          <p:cNvPr id="129033" name="Picture 10" descr="http://www.owlnet.rice.edu/~elec539/Projects97/morphjrks/fig1.gif"/>
          <p:cNvPicPr>
            <a:picLocks noChangeAspect="1" noChangeArrowheads="1"/>
          </p:cNvPicPr>
          <p:nvPr/>
        </p:nvPicPr>
        <p:blipFill>
          <a:blip r:embed="rId4" cstate="print"/>
          <a:srcRect/>
          <a:stretch>
            <a:fillRect/>
          </a:stretch>
        </p:blipFill>
        <p:spPr bwMode="auto">
          <a:xfrm>
            <a:off x="1714501" y="1895476"/>
            <a:ext cx="1895475" cy="771525"/>
          </a:xfrm>
          <a:prstGeom prst="rect">
            <a:avLst/>
          </a:prstGeom>
          <a:noFill/>
          <a:ln w="9525">
            <a:noFill/>
            <a:miter lim="800000"/>
            <a:headEnd/>
            <a:tailEnd/>
          </a:ln>
        </p:spPr>
      </p:pic>
      <p:pic>
        <p:nvPicPr>
          <p:cNvPr id="129034" name="Picture 12" descr="http://www.owlnet.rice.edu/~elec539/Projects97/morphjrks/fig2.gif"/>
          <p:cNvPicPr>
            <a:picLocks noChangeAspect="1" noChangeArrowheads="1"/>
          </p:cNvPicPr>
          <p:nvPr/>
        </p:nvPicPr>
        <p:blipFill>
          <a:blip r:embed="rId5" cstate="print"/>
          <a:srcRect/>
          <a:stretch>
            <a:fillRect/>
          </a:stretch>
        </p:blipFill>
        <p:spPr bwMode="auto">
          <a:xfrm>
            <a:off x="1677989" y="3538538"/>
            <a:ext cx="2105025" cy="1219200"/>
          </a:xfrm>
          <a:prstGeom prst="rect">
            <a:avLst/>
          </a:prstGeom>
          <a:noFill/>
          <a:ln w="9525">
            <a:noFill/>
            <a:miter lim="800000"/>
            <a:headEnd/>
            <a:tailEnd/>
          </a:ln>
        </p:spPr>
      </p:pic>
      <p:sp>
        <p:nvSpPr>
          <p:cNvPr id="11" name="Slide Number Placeholder 10"/>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47</a:t>
            </a:fld>
            <a:endParaRPr lang="en-US" sz="1400">
              <a:solidFill>
                <a:srgbClr val="000000"/>
              </a:solidFill>
              <a:latin typeface="Arial"/>
            </a:endParaRPr>
          </a:p>
        </p:txBody>
      </p:sp>
      <p:sp>
        <p:nvSpPr>
          <p:cNvPr id="12" name="TextBox 3"/>
          <p:cNvSpPr txBox="1">
            <a:spLocks noChangeArrowheads="1"/>
          </p:cNvSpPr>
          <p:nvPr/>
        </p:nvSpPr>
        <p:spPr bwMode="auto">
          <a:xfrm>
            <a:off x="1524000" y="6581776"/>
            <a:ext cx="1981200" cy="46166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spTree>
    <p:extLst>
      <p:ext uri="{BB962C8B-B14F-4D97-AF65-F5344CB8AC3E}">
        <p14:creationId xmlns:p14="http://schemas.microsoft.com/office/powerpoint/2010/main" val="319193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p:txBody>
          <a:bodyPr/>
          <a:lstStyle/>
          <a:p>
            <a:r>
              <a:rPr lang="en-US"/>
              <a:t>Non-maximum suppression</a:t>
            </a:r>
          </a:p>
        </p:txBody>
      </p:sp>
      <p:sp>
        <p:nvSpPr>
          <p:cNvPr id="130051" name="Rectangle 3"/>
          <p:cNvSpPr>
            <a:spLocks noGrp="1" noChangeArrowheads="1"/>
          </p:cNvSpPr>
          <p:nvPr>
            <p:ph type="body" idx="4294967295"/>
          </p:nvPr>
        </p:nvSpPr>
        <p:spPr>
          <a:xfrm>
            <a:off x="1981200" y="5029200"/>
            <a:ext cx="8686800" cy="1143000"/>
          </a:xfrm>
        </p:spPr>
        <p:txBody>
          <a:bodyPr>
            <a:normAutofit fontScale="85000" lnSpcReduction="20000"/>
          </a:bodyPr>
          <a:lstStyle/>
          <a:p>
            <a:pPr>
              <a:buFontTx/>
              <a:buNone/>
            </a:pPr>
            <a:r>
              <a:rPr lang="en-US" sz="2200" dirty="0"/>
              <a:t>Check if pixel is local maximum along gradient direction</a:t>
            </a:r>
          </a:p>
          <a:p>
            <a:pPr>
              <a:buFontTx/>
              <a:buNone/>
            </a:pPr>
            <a:r>
              <a:rPr lang="en-US" sz="2200" dirty="0"/>
              <a:t>Select single max across width of the edge</a:t>
            </a:r>
          </a:p>
          <a:p>
            <a:pPr>
              <a:buFontTx/>
              <a:buNone/>
            </a:pPr>
            <a:r>
              <a:rPr lang="en-US" sz="2200" dirty="0"/>
              <a:t>Requires checking interpolated pixels </a:t>
            </a:r>
            <a:r>
              <a:rPr lang="en-US" sz="2200" dirty="0" err="1"/>
              <a:t>p</a:t>
            </a:r>
            <a:r>
              <a:rPr lang="en-US" sz="2200" dirty="0"/>
              <a:t> and </a:t>
            </a:r>
            <a:r>
              <a:rPr lang="en-US" sz="2200" dirty="0" err="1"/>
              <a:t>r</a:t>
            </a:r>
            <a:endParaRPr lang="en-US" sz="2200" dirty="0"/>
          </a:p>
        </p:txBody>
      </p:sp>
      <p:pic>
        <p:nvPicPr>
          <p:cNvPr id="130052" name="Picture 4"/>
          <p:cNvPicPr>
            <a:picLocks noChangeAspect="1" noChangeArrowheads="1"/>
          </p:cNvPicPr>
          <p:nvPr/>
        </p:nvPicPr>
        <p:blipFill>
          <a:blip r:embed="rId3" cstate="print"/>
          <a:srcRect/>
          <a:stretch>
            <a:fillRect/>
          </a:stretch>
        </p:blipFill>
        <p:spPr bwMode="auto">
          <a:xfrm>
            <a:off x="381000" y="1028700"/>
            <a:ext cx="3200400" cy="3200400"/>
          </a:xfrm>
          <a:prstGeom prst="rect">
            <a:avLst/>
          </a:prstGeom>
          <a:noFill/>
          <a:ln w="9525">
            <a:noFill/>
            <a:miter lim="800000"/>
            <a:headEnd/>
            <a:tailEnd/>
          </a:ln>
        </p:spPr>
      </p:pic>
      <p:pic>
        <p:nvPicPr>
          <p:cNvPr id="130053" name="Picture 5"/>
          <p:cNvPicPr>
            <a:picLocks noChangeAspect="1" noChangeArrowheads="1"/>
          </p:cNvPicPr>
          <p:nvPr/>
        </p:nvPicPr>
        <p:blipFill>
          <a:blip r:embed="rId4" cstate="print"/>
          <a:srcRect/>
          <a:stretch>
            <a:fillRect/>
          </a:stretch>
        </p:blipFill>
        <p:spPr bwMode="auto">
          <a:xfrm>
            <a:off x="3886200" y="1028700"/>
            <a:ext cx="3200400" cy="32004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48</a:t>
            </a:fld>
            <a:endParaRPr lang="en-US" sz="1400">
              <a:solidFill>
                <a:srgbClr val="000000"/>
              </a:solidFill>
              <a:latin typeface="Arial"/>
            </a:endParaRPr>
          </a:p>
        </p:txBody>
      </p:sp>
      <p:sp>
        <p:nvSpPr>
          <p:cNvPr id="7" name="TextBox 3"/>
          <p:cNvSpPr txBox="1">
            <a:spLocks noChangeArrowheads="1"/>
          </p:cNvSpPr>
          <p:nvPr/>
        </p:nvSpPr>
        <p:spPr bwMode="auto">
          <a:xfrm>
            <a:off x="1524000" y="6581776"/>
            <a:ext cx="21336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pic>
        <p:nvPicPr>
          <p:cNvPr id="8" name="Picture 2" descr="Image preview">
            <a:extLst>
              <a:ext uri="{FF2B5EF4-FFF2-40B4-BE49-F238E27FC236}">
                <a16:creationId xmlns:a16="http://schemas.microsoft.com/office/drawing/2014/main" id="{FE326AA6-B67F-D6CB-40FD-969E7819F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030254"/>
            <a:ext cx="2686180" cy="2627345"/>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Image preview">
            <a:extLst>
              <a:ext uri="{FF2B5EF4-FFF2-40B4-BE49-F238E27FC236}">
                <a16:creationId xmlns:a16="http://schemas.microsoft.com/office/drawing/2014/main" id="{F33A9412-0DB0-4B1A-00B4-6A8686E18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0502" y="4062975"/>
            <a:ext cx="2524184" cy="247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38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canny5"/>
          <p:cNvPicPr>
            <a:picLocks noChangeAspect="1" noChangeArrowheads="1"/>
          </p:cNvPicPr>
          <p:nvPr/>
        </p:nvPicPr>
        <p:blipFill>
          <a:blip r:embed="rId3" cstate="print"/>
          <a:srcRect/>
          <a:stretch>
            <a:fillRect/>
          </a:stretch>
        </p:blipFill>
        <p:spPr bwMode="auto">
          <a:xfrm>
            <a:off x="4038601" y="1219201"/>
            <a:ext cx="4397375" cy="4397375"/>
          </a:xfrm>
          <a:prstGeom prst="rect">
            <a:avLst/>
          </a:prstGeom>
          <a:noFill/>
          <a:ln w="9525">
            <a:noFill/>
            <a:miter lim="800000"/>
            <a:headEnd/>
            <a:tailEnd/>
          </a:ln>
        </p:spPr>
      </p:pic>
      <p:sp>
        <p:nvSpPr>
          <p:cNvPr id="131075" name="Rectangle 3"/>
          <p:cNvSpPr>
            <a:spLocks noGrp="1" noChangeArrowheads="1"/>
          </p:cNvSpPr>
          <p:nvPr>
            <p:ph type="title" idx="4294967295"/>
          </p:nvPr>
        </p:nvSpPr>
        <p:spPr/>
        <p:txBody>
          <a:bodyPr/>
          <a:lstStyle/>
          <a:p>
            <a:r>
              <a:rPr lang="en-US"/>
              <a:t>The Canny edge detector</a:t>
            </a:r>
          </a:p>
        </p:txBody>
      </p:sp>
      <p:sp>
        <p:nvSpPr>
          <p:cNvPr id="131076" name="Rectangle 4"/>
          <p:cNvSpPr>
            <a:spLocks noChangeArrowheads="1"/>
          </p:cNvSpPr>
          <p:nvPr/>
        </p:nvSpPr>
        <p:spPr bwMode="auto">
          <a:xfrm>
            <a:off x="2209800" y="5791200"/>
            <a:ext cx="7772400" cy="609600"/>
          </a:xfrm>
          <a:prstGeom prst="rect">
            <a:avLst/>
          </a:prstGeom>
          <a:noFill/>
          <a:ln w="9525">
            <a:noFill/>
            <a:miter lim="800000"/>
            <a:headEnd/>
            <a:tailEnd/>
          </a:ln>
        </p:spPr>
        <p:txBody>
          <a:bodyPr/>
          <a:lstStyle/>
          <a:p>
            <a:pPr marL="342900" indent="-342900" algn="ctr" eaLnBrk="0" fontAlgn="base" hangingPunct="0">
              <a:spcBef>
                <a:spcPct val="20000"/>
              </a:spcBef>
              <a:spcAft>
                <a:spcPct val="0"/>
              </a:spcAft>
            </a:pPr>
            <a:r>
              <a:rPr lang="en-US" dirty="0">
                <a:solidFill>
                  <a:srgbClr val="000000"/>
                </a:solidFill>
                <a:latin typeface="Arial" pitchFamily="34" charset="0"/>
              </a:rPr>
              <a:t>thinning</a:t>
            </a:r>
          </a:p>
          <a:p>
            <a:pPr marL="342900" indent="-342900" algn="ctr" eaLnBrk="0" fontAlgn="base" hangingPunct="0">
              <a:spcBef>
                <a:spcPct val="20000"/>
              </a:spcBef>
              <a:spcAft>
                <a:spcPct val="0"/>
              </a:spcAft>
            </a:pPr>
            <a:r>
              <a:rPr lang="en-US" dirty="0">
                <a:solidFill>
                  <a:srgbClr val="000000"/>
                </a:solidFill>
                <a:latin typeface="Arial" pitchFamily="34" charset="0"/>
              </a:rPr>
              <a:t>(non-maximum suppression)</a:t>
            </a:r>
          </a:p>
        </p:txBody>
      </p:sp>
      <p:pic>
        <p:nvPicPr>
          <p:cNvPr id="5" name="Picture 5" descr="canny4"/>
          <p:cNvPicPr>
            <a:picLocks noChangeAspect="1" noChangeArrowheads="1"/>
          </p:cNvPicPr>
          <p:nvPr/>
        </p:nvPicPr>
        <p:blipFill>
          <a:blip r:embed="rId4" cstate="print"/>
          <a:srcRect/>
          <a:stretch>
            <a:fillRect/>
          </a:stretch>
        </p:blipFill>
        <p:spPr bwMode="auto">
          <a:xfrm>
            <a:off x="4038601" y="1219201"/>
            <a:ext cx="4360863" cy="4360863"/>
          </a:xfrm>
          <a:prstGeom prst="rect">
            <a:avLst/>
          </a:prstGeom>
          <a:noFill/>
          <a:ln w="9525">
            <a:noFill/>
            <a:miter lim="800000"/>
            <a:headEnd/>
            <a:tailEnd/>
          </a:ln>
        </p:spPr>
      </p:pic>
      <p:sp>
        <p:nvSpPr>
          <p:cNvPr id="6" name="Oval 5"/>
          <p:cNvSpPr/>
          <p:nvPr/>
        </p:nvSpPr>
        <p:spPr>
          <a:xfrm>
            <a:off x="6132514" y="4378325"/>
            <a:ext cx="657225" cy="2921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rtl="0" fontAlgn="base">
              <a:spcBef>
                <a:spcPct val="0"/>
              </a:spcBef>
              <a:spcAft>
                <a:spcPct val="0"/>
              </a:spcAft>
              <a:defRPr/>
            </a:pPr>
            <a:endParaRPr lang="en-US" b="1">
              <a:solidFill>
                <a:srgbClr val="FFFFFF"/>
              </a:solidFill>
              <a:latin typeface="Arial"/>
            </a:endParaRPr>
          </a:p>
        </p:txBody>
      </p:sp>
      <p:sp>
        <p:nvSpPr>
          <p:cNvPr id="7" name="TextBox 6"/>
          <p:cNvSpPr txBox="1">
            <a:spLocks noChangeArrowheads="1"/>
          </p:cNvSpPr>
          <p:nvPr/>
        </p:nvSpPr>
        <p:spPr bwMode="auto">
          <a:xfrm>
            <a:off x="8542338" y="3136900"/>
            <a:ext cx="1935162" cy="2308324"/>
          </a:xfrm>
          <a:prstGeom prst="rect">
            <a:avLst/>
          </a:prstGeom>
          <a:noFill/>
          <a:ln w="9525">
            <a:noFill/>
            <a:miter lim="800000"/>
            <a:headEnd/>
            <a:tailEnd/>
          </a:ln>
        </p:spPr>
        <p:txBody>
          <a:bodyPr>
            <a:spAutoFit/>
          </a:bodyPr>
          <a:lstStyle/>
          <a:p>
            <a:pPr algn="l" rtl="0" fontAlgn="base">
              <a:spcBef>
                <a:spcPct val="0"/>
              </a:spcBef>
              <a:spcAft>
                <a:spcPct val="0"/>
              </a:spcAft>
            </a:pPr>
            <a:r>
              <a:rPr lang="en-US" sz="2400" dirty="0">
                <a:solidFill>
                  <a:srgbClr val="000000"/>
                </a:solidFill>
                <a:latin typeface="Arial" pitchFamily="34" charset="0"/>
              </a:rPr>
              <a:t>Problem: pixels along this edge didn’t survive the thresholding</a:t>
            </a:r>
          </a:p>
        </p:txBody>
      </p:sp>
      <p:sp>
        <p:nvSpPr>
          <p:cNvPr id="8" name="Slide Number Placeholder 7"/>
          <p:cNvSpPr>
            <a:spLocks noGrp="1"/>
          </p:cNvSpPr>
          <p:nvPr>
            <p:ph type="sldNum" sz="quarter" idx="12"/>
          </p:nvPr>
        </p:nvSpPr>
        <p:spPr/>
        <p:txBody>
          <a:bodyPr/>
          <a:lstStyle/>
          <a:p>
            <a:pPr algn="r" rtl="0" eaLnBrk="0" fontAlgn="base" hangingPunct="0">
              <a:spcBef>
                <a:spcPct val="0"/>
              </a:spcBef>
              <a:spcAft>
                <a:spcPct val="0"/>
              </a:spcAft>
              <a:defRPr/>
            </a:pPr>
            <a:fld id="{5CEFAA11-BA68-4133-AD33-BD57B71B6F2D}" type="slidenum">
              <a:rPr lang="en-US" sz="1400">
                <a:solidFill>
                  <a:srgbClr val="000000"/>
                </a:solidFill>
                <a:latin typeface="Arial"/>
              </a:rPr>
              <a:pPr algn="r" rtl="0" eaLnBrk="0" fontAlgn="base" hangingPunct="0">
                <a:spcBef>
                  <a:spcPct val="0"/>
                </a:spcBef>
                <a:spcAft>
                  <a:spcPct val="0"/>
                </a:spcAft>
                <a:defRPr/>
              </a:pPr>
              <a:t>49</a:t>
            </a:fld>
            <a:endParaRPr lang="en-US" sz="1400">
              <a:solidFill>
                <a:srgbClr val="000000"/>
              </a:solidFill>
              <a:latin typeface="Arial"/>
            </a:endParaRPr>
          </a:p>
        </p:txBody>
      </p:sp>
      <p:sp>
        <p:nvSpPr>
          <p:cNvPr id="9" name="TextBox 3"/>
          <p:cNvSpPr txBox="1">
            <a:spLocks noChangeArrowheads="1"/>
          </p:cNvSpPr>
          <p:nvPr/>
        </p:nvSpPr>
        <p:spPr bwMode="auto">
          <a:xfrm>
            <a:off x="1524000" y="6581776"/>
            <a:ext cx="21336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spTree>
    <p:extLst>
      <p:ext uri="{BB962C8B-B14F-4D97-AF65-F5344CB8AC3E}">
        <p14:creationId xmlns:p14="http://schemas.microsoft.com/office/powerpoint/2010/main" val="248754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CFC5-3F9C-469F-99C0-C206F38523D6}"/>
              </a:ext>
            </a:extLst>
          </p:cNvPr>
          <p:cNvSpPr>
            <a:spLocks noGrp="1"/>
          </p:cNvSpPr>
          <p:nvPr>
            <p:ph type="title"/>
          </p:nvPr>
        </p:nvSpPr>
        <p:spPr/>
        <p:txBody>
          <a:bodyPr/>
          <a:lstStyle/>
          <a:p>
            <a:r>
              <a:rPr lang="en-IN" dirty="0"/>
              <a:t>Points, key points, corners </a:t>
            </a:r>
          </a:p>
        </p:txBody>
      </p:sp>
      <p:sp>
        <p:nvSpPr>
          <p:cNvPr id="3" name="Content Placeholder 2">
            <a:extLst>
              <a:ext uri="{FF2B5EF4-FFF2-40B4-BE49-F238E27FC236}">
                <a16:creationId xmlns:a16="http://schemas.microsoft.com/office/drawing/2014/main" id="{7F5C9520-138F-4C18-B1BA-5B380F7D2C97}"/>
              </a:ext>
            </a:extLst>
          </p:cNvPr>
          <p:cNvSpPr>
            <a:spLocks noGrp="1"/>
          </p:cNvSpPr>
          <p:nvPr>
            <p:ph idx="1"/>
          </p:nvPr>
        </p:nvSpPr>
        <p:spPr/>
        <p:txBody>
          <a:bodyPr>
            <a:normAutofit/>
          </a:bodyPr>
          <a:lstStyle/>
          <a:p>
            <a:r>
              <a:rPr lang="en-IN" sz="1800" b="0" dirty="0">
                <a:effectLst/>
                <a:latin typeface="Calibri" panose="020F0502020204030204" pitchFamily="34" charset="0"/>
                <a:ea typeface="Calibri" panose="020F0502020204030204" pitchFamily="34" charset="0"/>
                <a:cs typeface="Times New Roman" panose="02020603050405020304" pitchFamily="18" charset="0"/>
              </a:rPr>
              <a:t>The point features provide a </a:t>
            </a:r>
            <a:r>
              <a:rPr lang="en-IN" sz="1800" dirty="0">
                <a:effectLst/>
                <a:latin typeface="Calibri" panose="020F0502020204030204" pitchFamily="34" charset="0"/>
                <a:ea typeface="Calibri" panose="020F0502020204030204" pitchFamily="34" charset="0"/>
                <a:cs typeface="Times New Roman" panose="02020603050405020304" pitchFamily="18" charset="0"/>
              </a:rPr>
              <a:t>sparse representation of locations </a:t>
            </a:r>
          </a:p>
          <a:p>
            <a:pPr marL="0" indent="0">
              <a:buNone/>
            </a:pPr>
            <a:r>
              <a:rPr lang="en-IN" sz="1800" b="0" dirty="0">
                <a:latin typeface="Calibri" panose="020F0502020204030204" pitchFamily="34" charset="0"/>
                <a:cs typeface="Times New Roman" panose="02020603050405020304" pitchFamily="18" charset="0"/>
              </a:rPr>
              <a:t>	- </a:t>
            </a:r>
            <a:r>
              <a:rPr lang="en-IN" sz="1800" dirty="0">
                <a:effectLst/>
                <a:latin typeface="Calibri" panose="020F0502020204030204" pitchFamily="34" charset="0"/>
                <a:ea typeface="Calibri" panose="020F0502020204030204" pitchFamily="34" charset="0"/>
                <a:cs typeface="Times New Roman" panose="02020603050405020304" pitchFamily="18" charset="0"/>
              </a:rPr>
              <a:t>matching their locations in different images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thereby estimating the camera poses</a:t>
            </a:r>
            <a:endParaRPr lang="en-IN" sz="1800" b="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0" dirty="0">
                <a:latin typeface="Calibri" panose="020F0502020204030204" pitchFamily="34" charset="0"/>
                <a:cs typeface="Times New Roman" panose="02020603050405020304" pitchFamily="18" charset="0"/>
              </a:rPr>
              <a:t>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preliminary level of correlation for dense stereo matching</a:t>
            </a:r>
          </a:p>
          <a:p>
            <a:pPr marL="0" indent="0">
              <a:buNone/>
            </a:pPr>
            <a:r>
              <a:rPr lang="en-IN" sz="1800" b="0" dirty="0">
                <a:latin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advantage is that these can be used in the case of clutter</a:t>
            </a:r>
            <a:r>
              <a:rPr lang="en-IN" sz="1800" b="0" dirty="0">
                <a:effectLst/>
                <a:latin typeface="Calibri" panose="020F0502020204030204" pitchFamily="34" charset="0"/>
                <a:ea typeface="Calibri" panose="020F0502020204030204" pitchFamily="34" charset="0"/>
                <a:cs typeface="Times New Roman" panose="02020603050405020304" pitchFamily="18" charset="0"/>
              </a:rPr>
              <a:t>(occlusions) and </a:t>
            </a:r>
            <a:r>
              <a:rPr lang="en-IN" sz="1800" dirty="0">
                <a:effectLst/>
                <a:latin typeface="Calibri" panose="020F0502020204030204" pitchFamily="34" charset="0"/>
                <a:ea typeface="Calibri" panose="020F0502020204030204" pitchFamily="34" charset="0"/>
                <a:cs typeface="Times New Roman" panose="02020603050405020304" pitchFamily="18" charset="0"/>
              </a:rPr>
              <a:t>orientation</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change</a:t>
            </a:r>
          </a:p>
          <a:p>
            <a:r>
              <a:rPr lang="en-IN" sz="1800" b="0" dirty="0">
                <a:latin typeface="Calibri" panose="020F0502020204030204" pitchFamily="34" charset="0"/>
                <a:cs typeface="Times New Roman" panose="02020603050405020304" pitchFamily="18" charset="0"/>
              </a:rPr>
              <a:t>Two different ways of feature detection </a:t>
            </a:r>
          </a:p>
          <a:p>
            <a:pPr marL="0" lvl="0" indent="0" algn="just">
              <a:lnSpc>
                <a:spcPct val="107000"/>
              </a:lnSpc>
              <a:buNone/>
            </a:pPr>
            <a:r>
              <a:rPr lang="en-IN" sz="1800" b="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Find 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features in one image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that can be </a:t>
            </a:r>
            <a:r>
              <a:rPr lang="en-IN" sz="1800" dirty="0">
                <a:effectLst/>
                <a:latin typeface="Calibri" panose="020F0502020204030204" pitchFamily="34" charset="0"/>
                <a:ea typeface="Calibri" panose="020F0502020204030204" pitchFamily="34" charset="0"/>
                <a:cs typeface="Times New Roman" panose="02020603050405020304" pitchFamily="18" charset="0"/>
              </a:rPr>
              <a:t>tracked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then match it using </a:t>
            </a:r>
            <a:r>
              <a:rPr lang="en-IN" sz="1800" dirty="0">
                <a:effectLst/>
                <a:latin typeface="Calibri" panose="020F0502020204030204" pitchFamily="34" charset="0"/>
                <a:ea typeface="Calibri" panose="020F0502020204030204" pitchFamily="34" charset="0"/>
                <a:cs typeface="Times New Roman" panose="02020603050405020304" pitchFamily="18" charset="0"/>
              </a:rPr>
              <a:t>local search techniques 	like correlation or lease squares</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(similarity) etc.  This is suitable when the images are taken from a 	</a:t>
            </a:r>
            <a:r>
              <a:rPr lang="en-IN" sz="1800" dirty="0">
                <a:effectLst/>
                <a:latin typeface="Calibri" panose="020F0502020204030204" pitchFamily="34" charset="0"/>
                <a:ea typeface="Calibri" panose="020F0502020204030204" pitchFamily="34" charset="0"/>
                <a:cs typeface="Times New Roman" panose="02020603050405020304" pitchFamily="18" charset="0"/>
              </a:rPr>
              <a:t>nearby view point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or in </a:t>
            </a:r>
            <a:r>
              <a:rPr lang="en-IN" sz="1800" dirty="0">
                <a:effectLst/>
                <a:latin typeface="Calibri" panose="020F0502020204030204" pitchFamily="34" charset="0"/>
                <a:ea typeface="Calibri" panose="020F0502020204030204" pitchFamily="34" charset="0"/>
                <a:cs typeface="Times New Roman" panose="02020603050405020304" pitchFamily="18" charset="0"/>
              </a:rPr>
              <a:t>short intervals or video</a:t>
            </a:r>
          </a:p>
          <a:p>
            <a:pPr marL="0" lvl="0" indent="0" algn="just">
              <a:lnSpc>
                <a:spcPct val="107000"/>
              </a:lnSpc>
              <a:spcAft>
                <a:spcPts val="800"/>
              </a:spcAft>
              <a:buNone/>
            </a:pPr>
            <a:r>
              <a:rPr lang="en-IN" sz="1800" b="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Find </a:t>
            </a:r>
            <a:r>
              <a:rPr lang="en-IN" sz="1800" dirty="0">
                <a:effectLst/>
                <a:latin typeface="Calibri" panose="020F0502020204030204" pitchFamily="34" charset="0"/>
                <a:ea typeface="Calibri" panose="020F0502020204030204" pitchFamily="34" charset="0"/>
                <a:cs typeface="Times New Roman" panose="02020603050405020304" pitchFamily="18" charset="0"/>
              </a:rPr>
              <a:t>features in all images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then </a:t>
            </a:r>
            <a:r>
              <a:rPr lang="en-IN" sz="1800" dirty="0">
                <a:effectLst/>
                <a:latin typeface="Calibri" panose="020F0502020204030204" pitchFamily="34" charset="0"/>
                <a:ea typeface="Calibri" panose="020F0502020204030204" pitchFamily="34" charset="0"/>
                <a:cs typeface="Times New Roman" panose="02020603050405020304" pitchFamily="18" charset="0"/>
              </a:rPr>
              <a:t>match them based on its local appearance</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This is better for 	those where a </a:t>
            </a:r>
            <a:r>
              <a:rPr lang="en-IN" sz="1800" dirty="0">
                <a:effectLst/>
                <a:latin typeface="Calibri" panose="020F0502020204030204" pitchFamily="34" charset="0"/>
                <a:ea typeface="Calibri" panose="020F0502020204030204" pitchFamily="34" charset="0"/>
                <a:cs typeface="Times New Roman" panose="02020603050405020304" pitchFamily="18" charset="0"/>
              </a:rPr>
              <a:t>large change is expected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and applications like establishing correspondences in wide 	baseline stereo</a:t>
            </a:r>
            <a:r>
              <a:rPr lang="en-IN" sz="1800" dirty="0">
                <a:effectLst/>
                <a:latin typeface="Calibri" panose="020F0502020204030204" pitchFamily="34" charset="0"/>
                <a:ea typeface="Calibri" panose="020F0502020204030204" pitchFamily="34" charset="0"/>
                <a:cs typeface="Times New Roman" panose="02020603050405020304" pitchFamily="18" charset="0"/>
              </a:rPr>
              <a:t>, object recognition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etc</a:t>
            </a:r>
          </a:p>
          <a:p>
            <a:endParaRPr lang="en-IN" b="0" dirty="0"/>
          </a:p>
        </p:txBody>
      </p:sp>
      <p:sp>
        <p:nvSpPr>
          <p:cNvPr id="4" name="Footer Placeholder 3">
            <a:extLst>
              <a:ext uri="{FF2B5EF4-FFF2-40B4-BE49-F238E27FC236}">
                <a16:creationId xmlns:a16="http://schemas.microsoft.com/office/drawing/2014/main" id="{5E6157DB-E533-4450-8572-D6139E48D7EA}"/>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19828300-F3D8-4382-9F06-EB5CBA10B643}"/>
              </a:ext>
            </a:extLst>
          </p:cNvPr>
          <p:cNvSpPr>
            <a:spLocks noGrp="1"/>
          </p:cNvSpPr>
          <p:nvPr>
            <p:ph type="sldNum" sz="quarter" idx="12"/>
          </p:nvPr>
        </p:nvSpPr>
        <p:spPr/>
        <p:txBody>
          <a:bodyPr/>
          <a:lstStyle/>
          <a:p>
            <a:fld id="{06AC2BAF-6E0E-4899-AC44-A744DBDDF038}" type="slidenum">
              <a:rPr lang="en-IN" smtClean="0"/>
              <a:t>5</a:t>
            </a:fld>
            <a:endParaRPr lang="en-IN"/>
          </a:p>
        </p:txBody>
      </p:sp>
    </p:spTree>
    <p:extLst>
      <p:ext uri="{BB962C8B-B14F-4D97-AF65-F5344CB8AC3E}">
        <p14:creationId xmlns:p14="http://schemas.microsoft.com/office/powerpoint/2010/main" val="3873027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2116138" y="0"/>
            <a:ext cx="7772400" cy="1143000"/>
          </a:xfrm>
        </p:spPr>
        <p:txBody>
          <a:bodyPr/>
          <a:lstStyle/>
          <a:p>
            <a:r>
              <a:rPr lang="en-US"/>
              <a:t>Hysteresis thresholding</a:t>
            </a:r>
          </a:p>
        </p:txBody>
      </p:sp>
      <p:sp>
        <p:nvSpPr>
          <p:cNvPr id="132099" name="Rectangle 3"/>
          <p:cNvSpPr>
            <a:spLocks noGrp="1" noChangeArrowheads="1"/>
          </p:cNvSpPr>
          <p:nvPr>
            <p:ph idx="1"/>
          </p:nvPr>
        </p:nvSpPr>
        <p:spPr>
          <a:xfrm>
            <a:off x="2225675" y="1600200"/>
            <a:ext cx="7772400" cy="4114800"/>
          </a:xfrm>
        </p:spPr>
        <p:txBody>
          <a:bodyPr/>
          <a:lstStyle/>
          <a:p>
            <a:r>
              <a:rPr lang="en-US" sz="2800" dirty="0"/>
              <a:t>Use a high threshold to start edge curves, and a low threshold to continue them.</a:t>
            </a:r>
          </a:p>
        </p:txBody>
      </p:sp>
      <p:sp>
        <p:nvSpPr>
          <p:cNvPr id="132100" name="Freeform 4"/>
          <p:cNvSpPr>
            <a:spLocks/>
          </p:cNvSpPr>
          <p:nvPr/>
        </p:nvSpPr>
        <p:spPr bwMode="auto">
          <a:xfrm>
            <a:off x="1835150" y="3960813"/>
            <a:ext cx="2743200" cy="774700"/>
          </a:xfrm>
          <a:custGeom>
            <a:avLst/>
            <a:gdLst>
              <a:gd name="T0" fmla="*/ 2147483647 w 1728"/>
              <a:gd name="T1" fmla="*/ 2147483647 h 488"/>
              <a:gd name="T2" fmla="*/ 2147483647 w 1728"/>
              <a:gd name="T3" fmla="*/ 2147483647 h 488"/>
              <a:gd name="T4" fmla="*/ 2147483647 w 1728"/>
              <a:gd name="T5" fmla="*/ 2147483647 h 488"/>
              <a:gd name="T6" fmla="*/ 2147483647 w 1728"/>
              <a:gd name="T7" fmla="*/ 2147483647 h 488"/>
              <a:gd name="T8" fmla="*/ 2147483647 w 1728"/>
              <a:gd name="T9" fmla="*/ 2147483647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p:spPr>
        <p:txBody>
          <a:bodyPr/>
          <a:lstStyle/>
          <a:p>
            <a:pPr algn="l" rtl="0" fontAlgn="base">
              <a:spcBef>
                <a:spcPct val="0"/>
              </a:spcBef>
              <a:spcAft>
                <a:spcPct val="0"/>
              </a:spcAft>
            </a:pPr>
            <a:endParaRPr lang="en-US" b="1">
              <a:solidFill>
                <a:srgbClr val="000000"/>
              </a:solidFill>
              <a:latin typeface="Arial" pitchFamily="34" charset="0"/>
            </a:endParaRPr>
          </a:p>
        </p:txBody>
      </p:sp>
      <p:sp>
        <p:nvSpPr>
          <p:cNvPr id="132101" name="Freeform 5"/>
          <p:cNvSpPr>
            <a:spLocks/>
          </p:cNvSpPr>
          <p:nvPr/>
        </p:nvSpPr>
        <p:spPr bwMode="auto">
          <a:xfrm>
            <a:off x="4502150" y="3998913"/>
            <a:ext cx="2590800" cy="698500"/>
          </a:xfrm>
          <a:custGeom>
            <a:avLst/>
            <a:gdLst>
              <a:gd name="T0" fmla="*/ 0 w 1632"/>
              <a:gd name="T1" fmla="*/ 2147483647 h 440"/>
              <a:gd name="T2" fmla="*/ 2147483647 w 1632"/>
              <a:gd name="T3" fmla="*/ 2147483647 h 440"/>
              <a:gd name="T4" fmla="*/ 2147483647 w 1632"/>
              <a:gd name="T5" fmla="*/ 2147483647 h 440"/>
              <a:gd name="T6" fmla="*/ 2147483647 w 1632"/>
              <a:gd name="T7" fmla="*/ 2147483647 h 440"/>
              <a:gd name="T8" fmla="*/ 2147483647 w 1632"/>
              <a:gd name="T9" fmla="*/ 2147483647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p:spPr>
        <p:txBody>
          <a:bodyPr/>
          <a:lstStyle/>
          <a:p>
            <a:pPr algn="l" rtl="0" fontAlgn="base">
              <a:spcBef>
                <a:spcPct val="0"/>
              </a:spcBef>
              <a:spcAft>
                <a:spcPct val="0"/>
              </a:spcAft>
            </a:pPr>
            <a:endParaRPr lang="en-US" b="1">
              <a:solidFill>
                <a:srgbClr val="000000"/>
              </a:solidFill>
              <a:latin typeface="Arial" pitchFamily="34" charset="0"/>
            </a:endParaRPr>
          </a:p>
        </p:txBody>
      </p:sp>
      <p:sp>
        <p:nvSpPr>
          <p:cNvPr id="132102" name="Freeform 6"/>
          <p:cNvSpPr>
            <a:spLocks/>
          </p:cNvSpPr>
          <p:nvPr/>
        </p:nvSpPr>
        <p:spPr bwMode="auto">
          <a:xfrm>
            <a:off x="6991350" y="4697413"/>
            <a:ext cx="711200" cy="609600"/>
          </a:xfrm>
          <a:custGeom>
            <a:avLst/>
            <a:gdLst>
              <a:gd name="T0" fmla="*/ 2147483647 w 448"/>
              <a:gd name="T1" fmla="*/ 0 h 384"/>
              <a:gd name="T2" fmla="*/ 2147483647 w 448"/>
              <a:gd name="T3" fmla="*/ 2147483647 h 384"/>
              <a:gd name="T4" fmla="*/ 2147483647 w 448"/>
              <a:gd name="T5" fmla="*/ 2147483647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p:spPr>
        <p:txBody>
          <a:bodyPr/>
          <a:lstStyle/>
          <a:p>
            <a:pPr algn="l" rtl="0" fontAlgn="base">
              <a:spcBef>
                <a:spcPct val="0"/>
              </a:spcBef>
              <a:spcAft>
                <a:spcPct val="0"/>
              </a:spcAft>
            </a:pPr>
            <a:endParaRPr lang="en-US" b="1">
              <a:solidFill>
                <a:srgbClr val="000000"/>
              </a:solidFill>
              <a:latin typeface="Arial" pitchFamily="34" charset="0"/>
            </a:endParaRPr>
          </a:p>
        </p:txBody>
      </p:sp>
      <p:sp>
        <p:nvSpPr>
          <p:cNvPr id="132103" name="Freeform 7"/>
          <p:cNvSpPr>
            <a:spLocks/>
          </p:cNvSpPr>
          <p:nvPr/>
        </p:nvSpPr>
        <p:spPr bwMode="auto">
          <a:xfrm>
            <a:off x="7702550" y="4545013"/>
            <a:ext cx="2286000" cy="965200"/>
          </a:xfrm>
          <a:custGeom>
            <a:avLst/>
            <a:gdLst>
              <a:gd name="T0" fmla="*/ 0 w 1440"/>
              <a:gd name="T1" fmla="*/ 2147483647 h 608"/>
              <a:gd name="T2" fmla="*/ 2147483647 w 1440"/>
              <a:gd name="T3" fmla="*/ 2147483647 h 608"/>
              <a:gd name="T4" fmla="*/ 2147483647 w 1440"/>
              <a:gd name="T5" fmla="*/ 2147483647 h 608"/>
              <a:gd name="T6" fmla="*/ 2147483647 w 1440"/>
              <a:gd name="T7" fmla="*/ 2147483647 h 608"/>
              <a:gd name="T8" fmla="*/ 2147483647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p:spPr>
        <p:txBody>
          <a:bodyPr/>
          <a:lstStyle/>
          <a:p>
            <a:pPr algn="l" rtl="0" fontAlgn="base">
              <a:spcBef>
                <a:spcPct val="0"/>
              </a:spcBef>
              <a:spcAft>
                <a:spcPct val="0"/>
              </a:spcAft>
            </a:pPr>
            <a:endParaRPr lang="en-US" b="1">
              <a:solidFill>
                <a:srgbClr val="000000"/>
              </a:solidFill>
              <a:latin typeface="Arial" pitchFamily="34" charset="0"/>
            </a:endParaRPr>
          </a:p>
        </p:txBody>
      </p:sp>
      <p:sp>
        <p:nvSpPr>
          <p:cNvPr id="9" name="Slide Number Placeholder 8"/>
          <p:cNvSpPr>
            <a:spLocks noGrp="1"/>
          </p:cNvSpPr>
          <p:nvPr>
            <p:ph type="sldNum" sz="quarter" idx="12"/>
          </p:nvPr>
        </p:nvSpPr>
        <p:spPr bwMode="auto">
          <a:xfrm>
            <a:off x="8077200" y="6248400"/>
            <a:ext cx="1905000" cy="4572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marL="0" algn="r" defTabSz="914400" rtl="0" eaLnBrk="1" latinLnBrk="0" hangingPunct="1">
              <a:defRPr sz="1400" kern="1200">
                <a:solidFill>
                  <a:srgbClr val="000000"/>
                </a:solidFill>
                <a:latin typeface="Arial"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fontAlgn="base">
              <a:spcBef>
                <a:spcPct val="0"/>
              </a:spcBef>
              <a:spcAft>
                <a:spcPct val="0"/>
              </a:spcAft>
              <a:defRPr/>
            </a:pPr>
            <a:fld id="{6849E0B7-3A81-4162-8EB4-B765EF96BFFE}" type="slidenum">
              <a:rPr lang="en-US" b="1" smtClean="0"/>
              <a:pPr algn="r" rtl="0" fontAlgn="base">
                <a:spcBef>
                  <a:spcPct val="0"/>
                </a:spcBef>
                <a:spcAft>
                  <a:spcPct val="0"/>
                </a:spcAft>
                <a:defRPr/>
              </a:pPr>
              <a:t>50</a:t>
            </a:fld>
            <a:endParaRPr lang="en-US"/>
          </a:p>
        </p:txBody>
      </p:sp>
      <p:sp>
        <p:nvSpPr>
          <p:cNvPr id="10" name="TextBox 3"/>
          <p:cNvSpPr txBox="1">
            <a:spLocks noChangeArrowheads="1"/>
          </p:cNvSpPr>
          <p:nvPr/>
        </p:nvSpPr>
        <p:spPr bwMode="auto">
          <a:xfrm>
            <a:off x="1524000" y="6581776"/>
            <a:ext cx="19812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Steve Seitz</a:t>
            </a:r>
          </a:p>
        </p:txBody>
      </p:sp>
    </p:spTree>
    <p:extLst>
      <p:ext uri="{BB962C8B-B14F-4D97-AF65-F5344CB8AC3E}">
        <p14:creationId xmlns:p14="http://schemas.microsoft.com/office/powerpoint/2010/main" val="729335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a:xfrm>
            <a:off x="2152650" y="0"/>
            <a:ext cx="7772400" cy="1143000"/>
          </a:xfrm>
        </p:spPr>
        <p:txBody>
          <a:bodyPr/>
          <a:lstStyle/>
          <a:p>
            <a:r>
              <a:rPr lang="en-US"/>
              <a:t>Hysteresis thresholding</a:t>
            </a:r>
          </a:p>
        </p:txBody>
      </p:sp>
      <p:pic>
        <p:nvPicPr>
          <p:cNvPr id="133123" name="Picture 3"/>
          <p:cNvPicPr>
            <a:picLocks noChangeAspect="1" noChangeArrowheads="1"/>
          </p:cNvPicPr>
          <p:nvPr/>
        </p:nvPicPr>
        <p:blipFill>
          <a:blip r:embed="rId3" cstate="print"/>
          <a:srcRect/>
          <a:stretch>
            <a:fillRect/>
          </a:stretch>
        </p:blipFill>
        <p:spPr bwMode="auto">
          <a:xfrm rot="5400000">
            <a:off x="4991100" y="647700"/>
            <a:ext cx="2209800" cy="2895600"/>
          </a:xfrm>
          <a:prstGeom prst="rect">
            <a:avLst/>
          </a:prstGeom>
          <a:noFill/>
          <a:ln w="9525">
            <a:noFill/>
            <a:miter lim="800000"/>
            <a:headEnd/>
            <a:tailEnd/>
          </a:ln>
        </p:spPr>
      </p:pic>
      <p:sp>
        <p:nvSpPr>
          <p:cNvPr id="133124" name="Text Box 4"/>
          <p:cNvSpPr txBox="1">
            <a:spLocks noChangeArrowheads="1"/>
          </p:cNvSpPr>
          <p:nvPr/>
        </p:nvSpPr>
        <p:spPr bwMode="auto">
          <a:xfrm>
            <a:off x="5319714" y="3200400"/>
            <a:ext cx="1920719"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b="1">
                <a:solidFill>
                  <a:srgbClr val="000000"/>
                </a:solidFill>
                <a:latin typeface="Arial" pitchFamily="34" charset="0"/>
                <a:cs typeface="Arial" pitchFamily="34" charset="0"/>
              </a:rPr>
              <a:t>original image</a:t>
            </a:r>
          </a:p>
        </p:txBody>
      </p:sp>
      <p:grpSp>
        <p:nvGrpSpPr>
          <p:cNvPr id="2" name="Group 5"/>
          <p:cNvGrpSpPr>
            <a:grpSpLocks/>
          </p:cNvGrpSpPr>
          <p:nvPr/>
        </p:nvGrpSpPr>
        <p:grpSpPr bwMode="auto">
          <a:xfrm>
            <a:off x="1752600" y="3829051"/>
            <a:ext cx="2592388" cy="2746375"/>
            <a:chOff x="144" y="2412"/>
            <a:chExt cx="1633" cy="1730"/>
          </a:xfrm>
        </p:grpSpPr>
        <p:pic>
          <p:nvPicPr>
            <p:cNvPr id="133133" name="Picture 6"/>
            <p:cNvPicPr>
              <a:picLocks noChangeAspect="1" noChangeArrowheads="1"/>
            </p:cNvPicPr>
            <p:nvPr/>
          </p:nvPicPr>
          <p:blipFill>
            <a:blip r:embed="rId4" cstate="print"/>
            <a:srcRect/>
            <a:stretch>
              <a:fillRect/>
            </a:stretch>
          </p:blipFill>
          <p:spPr bwMode="auto">
            <a:xfrm rot="5400000">
              <a:off x="343" y="2213"/>
              <a:ext cx="1236" cy="1633"/>
            </a:xfrm>
            <a:prstGeom prst="rect">
              <a:avLst/>
            </a:prstGeom>
            <a:noFill/>
            <a:ln w="9525">
              <a:noFill/>
              <a:miter lim="800000"/>
              <a:headEnd/>
              <a:tailEnd/>
            </a:ln>
          </p:spPr>
        </p:pic>
        <p:sp>
          <p:nvSpPr>
            <p:cNvPr id="133134" name="Text Box 7"/>
            <p:cNvSpPr txBox="1">
              <a:spLocks noChangeArrowheads="1"/>
            </p:cNvSpPr>
            <p:nvPr/>
          </p:nvSpPr>
          <p:spPr bwMode="auto">
            <a:xfrm>
              <a:off x="392" y="3696"/>
              <a:ext cx="1238" cy="446"/>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sz="2000" b="1">
                  <a:solidFill>
                    <a:srgbClr val="000000"/>
                  </a:solidFill>
                  <a:latin typeface="Arial" pitchFamily="34" charset="0"/>
                  <a:cs typeface="Arial" pitchFamily="34" charset="0"/>
                </a:rPr>
                <a:t>high threshold</a:t>
              </a:r>
            </a:p>
            <a:p>
              <a:pPr algn="ctr" rtl="0" eaLnBrk="0" fontAlgn="base" hangingPunct="0">
                <a:spcBef>
                  <a:spcPct val="0"/>
                </a:spcBef>
                <a:spcAft>
                  <a:spcPct val="0"/>
                </a:spcAft>
              </a:pPr>
              <a:r>
                <a:rPr lang="en-US" sz="2000" b="1">
                  <a:solidFill>
                    <a:srgbClr val="000000"/>
                  </a:solidFill>
                  <a:latin typeface="Arial" pitchFamily="34" charset="0"/>
                  <a:cs typeface="Arial" pitchFamily="34" charset="0"/>
                </a:rPr>
                <a:t>(strong edges)</a:t>
              </a:r>
            </a:p>
          </p:txBody>
        </p:sp>
      </p:grpSp>
      <p:grpSp>
        <p:nvGrpSpPr>
          <p:cNvPr id="3" name="Group 8"/>
          <p:cNvGrpSpPr>
            <a:grpSpLocks/>
          </p:cNvGrpSpPr>
          <p:nvPr/>
        </p:nvGrpSpPr>
        <p:grpSpPr bwMode="auto">
          <a:xfrm>
            <a:off x="4800600" y="3829051"/>
            <a:ext cx="2592388" cy="2746375"/>
            <a:chOff x="2064" y="2412"/>
            <a:chExt cx="1633" cy="1730"/>
          </a:xfrm>
        </p:grpSpPr>
        <p:pic>
          <p:nvPicPr>
            <p:cNvPr id="133131" name="Picture 9"/>
            <p:cNvPicPr>
              <a:picLocks noChangeAspect="1" noChangeArrowheads="1"/>
            </p:cNvPicPr>
            <p:nvPr/>
          </p:nvPicPr>
          <p:blipFill>
            <a:blip r:embed="rId5" cstate="print"/>
            <a:srcRect/>
            <a:stretch>
              <a:fillRect/>
            </a:stretch>
          </p:blipFill>
          <p:spPr bwMode="auto">
            <a:xfrm rot="5400000">
              <a:off x="2273" y="2203"/>
              <a:ext cx="1215" cy="1633"/>
            </a:xfrm>
            <a:prstGeom prst="rect">
              <a:avLst/>
            </a:prstGeom>
            <a:noFill/>
            <a:ln w="9525">
              <a:noFill/>
              <a:miter lim="800000"/>
              <a:headEnd/>
              <a:tailEnd/>
            </a:ln>
          </p:spPr>
        </p:pic>
        <p:sp>
          <p:nvSpPr>
            <p:cNvPr id="133132" name="Text Box 10"/>
            <p:cNvSpPr txBox="1">
              <a:spLocks noChangeArrowheads="1"/>
            </p:cNvSpPr>
            <p:nvPr/>
          </p:nvSpPr>
          <p:spPr bwMode="auto">
            <a:xfrm>
              <a:off x="2300" y="3696"/>
              <a:ext cx="1165" cy="446"/>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sz="2000" b="1">
                  <a:solidFill>
                    <a:srgbClr val="000000"/>
                  </a:solidFill>
                  <a:latin typeface="Arial" pitchFamily="34" charset="0"/>
                  <a:cs typeface="Arial" pitchFamily="34" charset="0"/>
                </a:rPr>
                <a:t>low threshold</a:t>
              </a:r>
            </a:p>
            <a:p>
              <a:pPr algn="ctr" rtl="0" eaLnBrk="0" fontAlgn="base" hangingPunct="0">
                <a:spcBef>
                  <a:spcPct val="0"/>
                </a:spcBef>
                <a:spcAft>
                  <a:spcPct val="0"/>
                </a:spcAft>
              </a:pPr>
              <a:r>
                <a:rPr lang="en-US" sz="2000" b="1">
                  <a:solidFill>
                    <a:srgbClr val="000000"/>
                  </a:solidFill>
                  <a:latin typeface="Arial" pitchFamily="34" charset="0"/>
                  <a:cs typeface="Arial" pitchFamily="34" charset="0"/>
                </a:rPr>
                <a:t>(weak edges)</a:t>
              </a:r>
            </a:p>
          </p:txBody>
        </p:sp>
      </p:grpSp>
      <p:grpSp>
        <p:nvGrpSpPr>
          <p:cNvPr id="4" name="Group 11"/>
          <p:cNvGrpSpPr>
            <a:grpSpLocks/>
          </p:cNvGrpSpPr>
          <p:nvPr/>
        </p:nvGrpSpPr>
        <p:grpSpPr bwMode="auto">
          <a:xfrm>
            <a:off x="7816850" y="3829050"/>
            <a:ext cx="2692400" cy="2438400"/>
            <a:chOff x="3964" y="2412"/>
            <a:chExt cx="1696" cy="1536"/>
          </a:xfrm>
        </p:grpSpPr>
        <p:pic>
          <p:nvPicPr>
            <p:cNvPr id="133129" name="Picture 12"/>
            <p:cNvPicPr>
              <a:picLocks noChangeAspect="1" noChangeArrowheads="1"/>
            </p:cNvPicPr>
            <p:nvPr/>
          </p:nvPicPr>
          <p:blipFill>
            <a:blip r:embed="rId6" cstate="print"/>
            <a:srcRect/>
            <a:stretch>
              <a:fillRect/>
            </a:stretch>
          </p:blipFill>
          <p:spPr bwMode="auto">
            <a:xfrm rot="5400000">
              <a:off x="4198" y="2198"/>
              <a:ext cx="1203" cy="1632"/>
            </a:xfrm>
            <a:prstGeom prst="rect">
              <a:avLst/>
            </a:prstGeom>
            <a:noFill/>
            <a:ln w="9525">
              <a:noFill/>
              <a:miter lim="800000"/>
              <a:headEnd/>
              <a:tailEnd/>
            </a:ln>
          </p:spPr>
        </p:pic>
        <p:sp>
          <p:nvSpPr>
            <p:cNvPr id="133130" name="Text Box 13"/>
            <p:cNvSpPr txBox="1">
              <a:spLocks noChangeArrowheads="1"/>
            </p:cNvSpPr>
            <p:nvPr/>
          </p:nvSpPr>
          <p:spPr bwMode="auto">
            <a:xfrm>
              <a:off x="3964" y="3696"/>
              <a:ext cx="1696" cy="252"/>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sz="2000" b="1">
                  <a:solidFill>
                    <a:srgbClr val="000000"/>
                  </a:solidFill>
                  <a:latin typeface="Arial" pitchFamily="34" charset="0"/>
                  <a:cs typeface="Arial" pitchFamily="34" charset="0"/>
                </a:rPr>
                <a:t>hysteresis threshold</a:t>
              </a:r>
            </a:p>
          </p:txBody>
        </p:sp>
      </p:grpSp>
      <p:sp>
        <p:nvSpPr>
          <p:cNvPr id="15" name="Slide Number Placeholder 14"/>
          <p:cNvSpPr>
            <a:spLocks noGrp="1"/>
          </p:cNvSpPr>
          <p:nvPr>
            <p:ph type="sldNum" sz="quarter" idx="12"/>
          </p:nvPr>
        </p:nvSpPr>
        <p:spPr bwMode="auto">
          <a:xfrm>
            <a:off x="8077200" y="6248400"/>
            <a:ext cx="1905000" cy="4572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defPPr>
              <a:defRPr lang="en-US"/>
            </a:defPPr>
            <a:lvl1pPr marL="0" algn="r" defTabSz="914400" rtl="0" eaLnBrk="1" latinLnBrk="0" hangingPunct="1">
              <a:defRPr sz="1400" kern="1200">
                <a:solidFill>
                  <a:srgbClr val="000000"/>
                </a:solidFill>
                <a:latin typeface="Arial"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fontAlgn="base">
              <a:spcBef>
                <a:spcPct val="0"/>
              </a:spcBef>
              <a:spcAft>
                <a:spcPct val="0"/>
              </a:spcAft>
              <a:defRPr/>
            </a:pPr>
            <a:fld id="{6849E0B7-3A81-4162-8EB4-B765EF96BFFE}" type="slidenum">
              <a:rPr lang="en-US" b="1" smtClean="0"/>
              <a:pPr algn="r" rtl="0" fontAlgn="base">
                <a:spcBef>
                  <a:spcPct val="0"/>
                </a:spcBef>
                <a:spcAft>
                  <a:spcPct val="0"/>
                </a:spcAft>
                <a:defRPr/>
              </a:pPr>
              <a:t>51</a:t>
            </a:fld>
            <a:endParaRPr lang="en-US" dirty="0"/>
          </a:p>
        </p:txBody>
      </p:sp>
      <p:sp>
        <p:nvSpPr>
          <p:cNvPr id="16" name="TextBox 3"/>
          <p:cNvSpPr txBox="1">
            <a:spLocks noChangeArrowheads="1"/>
          </p:cNvSpPr>
          <p:nvPr/>
        </p:nvSpPr>
        <p:spPr bwMode="auto">
          <a:xfrm>
            <a:off x="1524000" y="6581776"/>
            <a:ext cx="19812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a:t>
            </a:r>
            <a:r>
              <a:rPr lang="en-US" sz="1200" dirty="0" err="1">
                <a:solidFill>
                  <a:srgbClr val="000000"/>
                </a:solidFill>
                <a:latin typeface="Calibri" pitchFamily="34" charset="0"/>
              </a:rPr>
              <a:t>Fei-Fei</a:t>
            </a:r>
            <a:r>
              <a:rPr lang="en-US" sz="1200" dirty="0">
                <a:solidFill>
                  <a:srgbClr val="000000"/>
                </a:solidFill>
                <a:latin typeface="Calibri" pitchFamily="34" charset="0"/>
              </a:rPr>
              <a:t> Li</a:t>
            </a:r>
          </a:p>
        </p:txBody>
      </p:sp>
      <p:grpSp>
        <p:nvGrpSpPr>
          <p:cNvPr id="23" name="Group 22"/>
          <p:cNvGrpSpPr/>
          <p:nvPr/>
        </p:nvGrpSpPr>
        <p:grpSpPr>
          <a:xfrm>
            <a:off x="1524000" y="5257800"/>
            <a:ext cx="7467600" cy="609600"/>
            <a:chOff x="0" y="5257800"/>
            <a:chExt cx="7467600" cy="609600"/>
          </a:xfrm>
        </p:grpSpPr>
        <p:sp>
          <p:nvSpPr>
            <p:cNvPr id="18" name="Rectangle 17"/>
            <p:cNvSpPr/>
            <p:nvPr/>
          </p:nvSpPr>
          <p:spPr>
            <a:xfrm>
              <a:off x="0" y="5257800"/>
              <a:ext cx="12954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200400" y="5257800"/>
              <a:ext cx="12954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172200" y="5257800"/>
              <a:ext cx="12954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200400" y="3733800"/>
            <a:ext cx="6781800" cy="609600"/>
            <a:chOff x="0" y="5257800"/>
            <a:chExt cx="6781800" cy="609600"/>
          </a:xfrm>
        </p:grpSpPr>
        <p:sp>
          <p:nvSpPr>
            <p:cNvPr id="25" name="Rectangle 24"/>
            <p:cNvSpPr/>
            <p:nvPr/>
          </p:nvSpPr>
          <p:spPr>
            <a:xfrm>
              <a:off x="0" y="5257800"/>
              <a:ext cx="6858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00400" y="5257800"/>
              <a:ext cx="6858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172200" y="5257800"/>
              <a:ext cx="609600" cy="609600"/>
            </a:xfrm>
            <a:prstGeom prst="rect">
              <a:avLst/>
            </a:prstGeom>
            <a:no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327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3" cstate="print"/>
          <a:srcRect l="9167" t="53333" r="46249" b="9061"/>
          <a:stretch>
            <a:fillRect/>
          </a:stretch>
        </p:blipFill>
        <p:spPr bwMode="auto">
          <a:xfrm>
            <a:off x="2057400" y="2286000"/>
            <a:ext cx="8153400" cy="4191000"/>
          </a:xfrm>
          <a:prstGeom prst="rect">
            <a:avLst/>
          </a:prstGeom>
          <a:noFill/>
          <a:ln w="9525">
            <a:noFill/>
            <a:miter lim="800000"/>
            <a:headEnd/>
            <a:tailEnd/>
          </a:ln>
        </p:spPr>
      </p:pic>
      <p:pic>
        <p:nvPicPr>
          <p:cNvPr id="138243" name="Picture 3"/>
          <p:cNvPicPr>
            <a:picLocks noChangeAspect="1" noChangeArrowheads="1"/>
          </p:cNvPicPr>
          <p:nvPr/>
        </p:nvPicPr>
        <p:blipFill>
          <a:blip r:embed="rId4" cstate="print"/>
          <a:srcRect l="9167" t="26752" r="46667" b="54103"/>
          <a:stretch>
            <a:fillRect/>
          </a:stretch>
        </p:blipFill>
        <p:spPr bwMode="auto">
          <a:xfrm>
            <a:off x="2057400" y="152400"/>
            <a:ext cx="8077200" cy="2133600"/>
          </a:xfrm>
          <a:prstGeom prst="rect">
            <a:avLst/>
          </a:prstGeom>
          <a:noFill/>
          <a:ln w="9525">
            <a:noFill/>
            <a:miter lim="800000"/>
            <a:headEnd/>
            <a:tailEnd/>
          </a:ln>
        </p:spPr>
      </p:pic>
      <p:sp>
        <p:nvSpPr>
          <p:cNvPr id="138244" name="TextBox 5"/>
          <p:cNvSpPr txBox="1">
            <a:spLocks noChangeArrowheads="1"/>
          </p:cNvSpPr>
          <p:nvPr/>
        </p:nvSpPr>
        <p:spPr bwMode="auto">
          <a:xfrm>
            <a:off x="4800600" y="6488114"/>
            <a:ext cx="3962400" cy="369887"/>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dirty="0">
                <a:solidFill>
                  <a:srgbClr val="000000"/>
                </a:solidFill>
                <a:latin typeface="Arial" pitchFamily="34" charset="0"/>
              </a:rPr>
              <a:t>[D. Martin et al. PAMI 2004]</a:t>
            </a:r>
          </a:p>
        </p:txBody>
      </p:sp>
      <p:sp>
        <p:nvSpPr>
          <p:cNvPr id="5" name="Slide Number Placeholder 4"/>
          <p:cNvSpPr>
            <a:spLocks noGrp="1"/>
          </p:cNvSpPr>
          <p:nvPr>
            <p:ph type="sldNum" sz="quarter" idx="12"/>
          </p:nvPr>
        </p:nvSpPr>
        <p:spPr>
          <a:xfrm>
            <a:off x="8077200" y="6477000"/>
            <a:ext cx="1905000" cy="457200"/>
          </a:xfrm>
        </p:spPr>
        <p:txBody>
          <a:bodyPr/>
          <a:lstStyle/>
          <a:p>
            <a:pPr algn="r" rtl="0" fontAlgn="base">
              <a:spcBef>
                <a:spcPct val="0"/>
              </a:spcBef>
              <a:spcAft>
                <a:spcPct val="0"/>
              </a:spcAft>
              <a:defRPr/>
            </a:pPr>
            <a:fld id="{0F470D91-8046-412D-834B-DCD6CE14F520}" type="slidenum">
              <a:rPr lang="en-US" sz="1400">
                <a:solidFill>
                  <a:srgbClr val="000000"/>
                </a:solidFill>
                <a:latin typeface="Arial" charset="0"/>
              </a:rPr>
              <a:pPr algn="r" rtl="0" fontAlgn="base">
                <a:spcBef>
                  <a:spcPct val="0"/>
                </a:spcBef>
                <a:spcAft>
                  <a:spcPct val="0"/>
                </a:spcAft>
                <a:defRPr/>
              </a:pPr>
              <a:t>52</a:t>
            </a:fld>
            <a:endParaRPr lang="en-US" sz="1400" dirty="0">
              <a:solidFill>
                <a:srgbClr val="000000"/>
              </a:solidFill>
              <a:latin typeface="Arial" charset="0"/>
            </a:endParaRPr>
          </a:p>
        </p:txBody>
      </p:sp>
      <p:sp>
        <p:nvSpPr>
          <p:cNvPr id="6" name="TextBox 3"/>
          <p:cNvSpPr txBox="1">
            <a:spLocks noChangeArrowheads="1"/>
          </p:cNvSpPr>
          <p:nvPr/>
        </p:nvSpPr>
        <p:spPr bwMode="auto">
          <a:xfrm>
            <a:off x="1524000" y="6581776"/>
            <a:ext cx="2133600" cy="276225"/>
          </a:xfrm>
          <a:prstGeom prst="rect">
            <a:avLst/>
          </a:prstGeom>
          <a:solidFill>
            <a:schemeClr val="bg1"/>
          </a:solidFill>
          <a:ln w="9525">
            <a:noFill/>
            <a:miter lim="800000"/>
            <a:headEnd/>
            <a:tailEnd/>
          </a:ln>
        </p:spPr>
        <p:txBody>
          <a:bodyPr wrap="square">
            <a:spAutoFit/>
          </a:bodyPr>
          <a:lstStyle/>
          <a:p>
            <a:r>
              <a:rPr lang="en-US" sz="1200" dirty="0">
                <a:solidFill>
                  <a:srgbClr val="000000"/>
                </a:solidFill>
                <a:latin typeface="Calibri" pitchFamily="34" charset="0"/>
              </a:rPr>
              <a:t>Slide credit: Kristen </a:t>
            </a:r>
            <a:r>
              <a:rPr lang="en-US" sz="1200" dirty="0" err="1">
                <a:solidFill>
                  <a:srgbClr val="000000"/>
                </a:solidFill>
                <a:latin typeface="Calibri" pitchFamily="34" charset="0"/>
              </a:rPr>
              <a:t>Grauman</a:t>
            </a:r>
            <a:endParaRPr lang="en-US" sz="1200" dirty="0">
              <a:solidFill>
                <a:srgbClr val="000000"/>
              </a:solidFill>
              <a:latin typeface="Calibri" pitchFamily="34" charset="0"/>
            </a:endParaRPr>
          </a:p>
        </p:txBody>
      </p:sp>
    </p:spTree>
    <p:extLst>
      <p:ext uri="{BB962C8B-B14F-4D97-AF65-F5344CB8AC3E}">
        <p14:creationId xmlns:p14="http://schemas.microsoft.com/office/powerpoint/2010/main" val="202799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3273" y="4290680"/>
            <a:ext cx="7772400" cy="1470025"/>
          </a:xfrm>
        </p:spPr>
        <p:txBody>
          <a:bodyPr>
            <a:normAutofit/>
          </a:bodyPr>
          <a:lstStyle/>
          <a:p>
            <a:r>
              <a:rPr lang="en-US" dirty="0">
                <a:solidFill>
                  <a:srgbClr val="FF0000"/>
                </a:solidFill>
                <a:latin typeface="Arial" pitchFamily="34" charset="0"/>
                <a:cs typeface="Arial" pitchFamily="34" charset="0"/>
              </a:rPr>
              <a:t>Voting and the Hough Transform</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68697EE5-9B1D-48EF-B619-A2DEE0A0DD92}" type="slidenum">
              <a:rPr lang="en-US" smtClean="0"/>
              <a:pPr>
                <a:defRPr/>
              </a:pPr>
              <a:t>53</a:t>
            </a:fld>
            <a:endParaRPr lang="en-US" dirty="0"/>
          </a:p>
        </p:txBody>
      </p:sp>
      <p:sp>
        <p:nvSpPr>
          <p:cNvPr id="6" name="TextBox 5"/>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
        <p:nvSpPr>
          <p:cNvPr id="7" name="TextBox 6"/>
          <p:cNvSpPr txBox="1"/>
          <p:nvPr/>
        </p:nvSpPr>
        <p:spPr>
          <a:xfrm>
            <a:off x="1524000" y="6019801"/>
            <a:ext cx="9144000" cy="276999"/>
          </a:xfrm>
          <a:prstGeom prst="rect">
            <a:avLst/>
          </a:prstGeom>
          <a:noFill/>
        </p:spPr>
        <p:txBody>
          <a:bodyPr wrap="square" rtlCol="0">
            <a:spAutoFit/>
          </a:bodyPr>
          <a:lstStyle/>
          <a:p>
            <a:r>
              <a:rPr lang="en-US" sz="1200" dirty="0"/>
              <a:t>Disclaimer: Many slides have been borrowed from Devi Parikh and/or Kristen </a:t>
            </a:r>
            <a:r>
              <a:rPr lang="en-US" sz="1200" dirty="0" err="1"/>
              <a:t>Grauman</a:t>
            </a:r>
            <a:r>
              <a:rPr lang="en-US" sz="1200" dirty="0"/>
              <a:t>, who may have borrowed from others.</a:t>
            </a:r>
          </a:p>
        </p:txBody>
      </p:sp>
      <p:grpSp>
        <p:nvGrpSpPr>
          <p:cNvPr id="12" name="Group 11">
            <a:extLst>
              <a:ext uri="{FF2B5EF4-FFF2-40B4-BE49-F238E27FC236}">
                <a16:creationId xmlns:a16="http://schemas.microsoft.com/office/drawing/2014/main" id="{35A29299-8DA2-0E46-8647-C04C5AEAC800}"/>
              </a:ext>
            </a:extLst>
          </p:cNvPr>
          <p:cNvGrpSpPr/>
          <p:nvPr/>
        </p:nvGrpSpPr>
        <p:grpSpPr>
          <a:xfrm>
            <a:off x="3174556" y="601278"/>
            <a:ext cx="5842889" cy="3706302"/>
            <a:chOff x="1580299" y="660131"/>
            <a:chExt cx="5842889" cy="3706302"/>
          </a:xfrm>
        </p:grpSpPr>
        <p:pic>
          <p:nvPicPr>
            <p:cNvPr id="10" name="Picture 5">
              <a:extLst>
                <a:ext uri="{FF2B5EF4-FFF2-40B4-BE49-F238E27FC236}">
                  <a16:creationId xmlns:a16="http://schemas.microsoft.com/office/drawing/2014/main" id="{1D6B0F7A-F21A-5A4A-B640-AF36A1497055}"/>
                </a:ext>
              </a:extLst>
            </p:cNvPr>
            <p:cNvPicPr>
              <a:picLocks noChangeAspect="1" noChangeArrowheads="1"/>
            </p:cNvPicPr>
            <p:nvPr/>
          </p:nvPicPr>
          <p:blipFill>
            <a:blip r:embed="rId3" cstate="print"/>
            <a:srcRect/>
            <a:stretch>
              <a:fillRect/>
            </a:stretch>
          </p:blipFill>
          <p:spPr bwMode="auto">
            <a:xfrm>
              <a:off x="1580299" y="660131"/>
              <a:ext cx="2783001" cy="3706302"/>
            </a:xfrm>
            <a:prstGeom prst="rect">
              <a:avLst/>
            </a:prstGeom>
            <a:noFill/>
            <a:ln w="9525">
              <a:noFill/>
              <a:miter lim="800000"/>
              <a:headEnd/>
              <a:tailEnd/>
            </a:ln>
          </p:spPr>
        </p:pic>
        <p:pic>
          <p:nvPicPr>
            <p:cNvPr id="11" name="Picture 3">
              <a:extLst>
                <a:ext uri="{FF2B5EF4-FFF2-40B4-BE49-F238E27FC236}">
                  <a16:creationId xmlns:a16="http://schemas.microsoft.com/office/drawing/2014/main" id="{27D043ED-0D03-6F47-81AC-71778AE96F32}"/>
                </a:ext>
              </a:extLst>
            </p:cNvPr>
            <p:cNvPicPr>
              <a:picLocks noChangeAspect="1" noChangeArrowheads="1"/>
            </p:cNvPicPr>
            <p:nvPr/>
          </p:nvPicPr>
          <p:blipFill>
            <a:blip r:embed="rId4" cstate="print"/>
            <a:srcRect/>
            <a:stretch>
              <a:fillRect/>
            </a:stretch>
          </p:blipFill>
          <p:spPr bwMode="auto">
            <a:xfrm>
              <a:off x="4648200" y="665467"/>
              <a:ext cx="2774988" cy="3695631"/>
            </a:xfrm>
            <a:prstGeom prst="rect">
              <a:avLst/>
            </a:prstGeom>
            <a:noFill/>
            <a:ln w="9525">
              <a:noFill/>
              <a:miter lim="800000"/>
              <a:headEnd/>
              <a:tailEnd/>
            </a:ln>
          </p:spPr>
        </p:pic>
      </p:grpSp>
    </p:spTree>
    <p:extLst>
      <p:ext uri="{BB962C8B-B14F-4D97-AF65-F5344CB8AC3E}">
        <p14:creationId xmlns:p14="http://schemas.microsoft.com/office/powerpoint/2010/main" val="961658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81200" y="152400"/>
            <a:ext cx="8229600" cy="1143000"/>
          </a:xfrm>
        </p:spPr>
        <p:txBody>
          <a:bodyPr/>
          <a:lstStyle/>
          <a:p>
            <a:pPr eaLnBrk="1" hangingPunct="1"/>
            <a:r>
              <a:rPr lang="en-US" dirty="0"/>
              <a:t>Fitting</a:t>
            </a:r>
          </a:p>
        </p:txBody>
      </p:sp>
      <p:sp>
        <p:nvSpPr>
          <p:cNvPr id="52227" name="Rectangle 3"/>
          <p:cNvSpPr>
            <a:spLocks noGrp="1" noChangeArrowheads="1"/>
          </p:cNvSpPr>
          <p:nvPr>
            <p:ph type="body" idx="1"/>
          </p:nvPr>
        </p:nvSpPr>
        <p:spPr>
          <a:xfrm>
            <a:off x="1981200" y="1295401"/>
            <a:ext cx="8229600" cy="4525963"/>
          </a:xfrm>
        </p:spPr>
        <p:txBody>
          <a:bodyPr/>
          <a:lstStyle/>
          <a:p>
            <a:pPr eaLnBrk="1" hangingPunct="1"/>
            <a:r>
              <a:rPr lang="en-US" dirty="0"/>
              <a:t>Want to associate a model with observed features</a:t>
            </a:r>
          </a:p>
        </p:txBody>
      </p:sp>
      <p:pic>
        <p:nvPicPr>
          <p:cNvPr id="52228" name="Picture 23"/>
          <p:cNvPicPr>
            <a:picLocks noChangeAspect="1" noChangeArrowheads="1"/>
          </p:cNvPicPr>
          <p:nvPr/>
        </p:nvPicPr>
        <p:blipFill>
          <a:blip r:embed="rId3" cstate="print"/>
          <a:srcRect/>
          <a:stretch>
            <a:fillRect/>
          </a:stretch>
        </p:blipFill>
        <p:spPr bwMode="auto">
          <a:xfrm>
            <a:off x="3575050" y="1981200"/>
            <a:ext cx="1441450" cy="1441450"/>
          </a:xfrm>
          <a:prstGeom prst="rect">
            <a:avLst/>
          </a:prstGeom>
          <a:noFill/>
          <a:ln w="9525">
            <a:noFill/>
            <a:miter lim="800000"/>
            <a:headEnd/>
            <a:tailEnd/>
          </a:ln>
        </p:spPr>
      </p:pic>
      <p:pic>
        <p:nvPicPr>
          <p:cNvPr id="52229" name="Picture 24"/>
          <p:cNvPicPr>
            <a:picLocks noChangeAspect="1" noChangeArrowheads="1"/>
          </p:cNvPicPr>
          <p:nvPr/>
        </p:nvPicPr>
        <p:blipFill>
          <a:blip r:embed="rId4" cstate="print"/>
          <a:srcRect/>
          <a:stretch>
            <a:fillRect/>
          </a:stretch>
        </p:blipFill>
        <p:spPr bwMode="auto">
          <a:xfrm>
            <a:off x="2051050" y="1981200"/>
            <a:ext cx="1441450" cy="1441450"/>
          </a:xfrm>
          <a:prstGeom prst="rect">
            <a:avLst/>
          </a:prstGeom>
          <a:noFill/>
          <a:ln w="9525">
            <a:noFill/>
            <a:miter lim="800000"/>
            <a:headEnd/>
            <a:tailEnd/>
          </a:ln>
        </p:spPr>
      </p:pic>
      <p:pic>
        <p:nvPicPr>
          <p:cNvPr id="52230" name="Picture 25"/>
          <p:cNvPicPr>
            <a:picLocks noChangeAspect="1" noChangeArrowheads="1"/>
          </p:cNvPicPr>
          <p:nvPr/>
        </p:nvPicPr>
        <p:blipFill>
          <a:blip r:embed="rId5" cstate="print"/>
          <a:srcRect/>
          <a:stretch>
            <a:fillRect/>
          </a:stretch>
        </p:blipFill>
        <p:spPr bwMode="auto">
          <a:xfrm>
            <a:off x="5105400" y="1981200"/>
            <a:ext cx="1441450" cy="1441450"/>
          </a:xfrm>
          <a:prstGeom prst="rect">
            <a:avLst/>
          </a:prstGeom>
          <a:noFill/>
          <a:ln w="9525">
            <a:noFill/>
            <a:miter lim="800000"/>
            <a:headEnd/>
            <a:tailEnd/>
          </a:ln>
        </p:spPr>
      </p:pic>
      <p:pic>
        <p:nvPicPr>
          <p:cNvPr id="377882" name="Picture 26"/>
          <p:cNvPicPr>
            <a:picLocks noChangeAspect="1" noChangeArrowheads="1"/>
          </p:cNvPicPr>
          <p:nvPr/>
        </p:nvPicPr>
        <p:blipFill>
          <a:blip r:embed="rId6" cstate="print"/>
          <a:srcRect b="22198"/>
          <a:stretch>
            <a:fillRect/>
          </a:stretch>
        </p:blipFill>
        <p:spPr bwMode="auto">
          <a:xfrm>
            <a:off x="6781800" y="1905000"/>
            <a:ext cx="3124200" cy="1752600"/>
          </a:xfrm>
          <a:prstGeom prst="rect">
            <a:avLst/>
          </a:prstGeom>
          <a:noFill/>
          <a:ln w="9525">
            <a:noFill/>
            <a:miter lim="800000"/>
            <a:headEnd/>
            <a:tailEnd/>
          </a:ln>
        </p:spPr>
      </p:pic>
      <p:pic>
        <p:nvPicPr>
          <p:cNvPr id="377883" name="Picture 27"/>
          <p:cNvPicPr>
            <a:picLocks noChangeAspect="1" noChangeArrowheads="1"/>
          </p:cNvPicPr>
          <p:nvPr/>
        </p:nvPicPr>
        <p:blipFill>
          <a:blip r:embed="rId7" cstate="print"/>
          <a:srcRect t="43298"/>
          <a:stretch>
            <a:fillRect/>
          </a:stretch>
        </p:blipFill>
        <p:spPr bwMode="auto">
          <a:xfrm>
            <a:off x="2057400" y="3886201"/>
            <a:ext cx="2209800" cy="1668463"/>
          </a:xfrm>
          <a:prstGeom prst="rect">
            <a:avLst/>
          </a:prstGeom>
          <a:noFill/>
          <a:ln w="9525">
            <a:noFill/>
            <a:miter lim="800000"/>
            <a:headEnd/>
            <a:tailEnd/>
          </a:ln>
        </p:spPr>
      </p:pic>
      <p:pic>
        <p:nvPicPr>
          <p:cNvPr id="377884" name="Picture 28"/>
          <p:cNvPicPr>
            <a:picLocks noChangeAspect="1" noChangeArrowheads="1"/>
          </p:cNvPicPr>
          <p:nvPr/>
        </p:nvPicPr>
        <p:blipFill>
          <a:blip r:embed="rId8" cstate="print"/>
          <a:srcRect l="20000" t="21381" r="50000" b="63628"/>
          <a:stretch>
            <a:fillRect/>
          </a:stretch>
        </p:blipFill>
        <p:spPr bwMode="auto">
          <a:xfrm>
            <a:off x="4572000" y="3886200"/>
            <a:ext cx="5486400" cy="1676400"/>
          </a:xfrm>
          <a:prstGeom prst="rect">
            <a:avLst/>
          </a:prstGeom>
          <a:noFill/>
          <a:ln w="9525">
            <a:noFill/>
            <a:miter lim="800000"/>
            <a:headEnd/>
            <a:tailEnd/>
          </a:ln>
        </p:spPr>
      </p:pic>
      <p:sp>
        <p:nvSpPr>
          <p:cNvPr id="377885" name="Text Box 29"/>
          <p:cNvSpPr txBox="1">
            <a:spLocks noChangeArrowheads="1"/>
          </p:cNvSpPr>
          <p:nvPr/>
        </p:nvSpPr>
        <p:spPr bwMode="auto">
          <a:xfrm>
            <a:off x="7543800" y="5486401"/>
            <a:ext cx="3124200" cy="244475"/>
          </a:xfrm>
          <a:prstGeom prst="rect">
            <a:avLst/>
          </a:prstGeom>
          <a:noFill/>
          <a:ln w="9525">
            <a:noFill/>
            <a:miter lim="800000"/>
            <a:headEnd/>
            <a:tailEnd/>
          </a:ln>
        </p:spPr>
        <p:txBody>
          <a:bodyPr>
            <a:spAutoFit/>
          </a:bodyPr>
          <a:lstStyle/>
          <a:p>
            <a:pPr algn="l" rtl="0" eaLnBrk="0" fontAlgn="base" hangingPunct="0">
              <a:spcBef>
                <a:spcPct val="50000"/>
              </a:spcBef>
              <a:spcAft>
                <a:spcPct val="0"/>
              </a:spcAft>
            </a:pPr>
            <a:r>
              <a:rPr lang="en-US" sz="1000">
                <a:solidFill>
                  <a:srgbClr val="000000"/>
                </a:solidFill>
                <a:latin typeface="Arial" charset="0"/>
              </a:rPr>
              <a:t>[Fig from Marszalek &amp; Schmid, 2007]</a:t>
            </a:r>
          </a:p>
        </p:txBody>
      </p:sp>
      <p:sp>
        <p:nvSpPr>
          <p:cNvPr id="52235" name="Text Box 33"/>
          <p:cNvSpPr txBox="1">
            <a:spLocks noChangeArrowheads="1"/>
          </p:cNvSpPr>
          <p:nvPr/>
        </p:nvSpPr>
        <p:spPr bwMode="auto">
          <a:xfrm>
            <a:off x="6232525" y="8266113"/>
            <a:ext cx="184150" cy="64135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endParaRPr lang="en-US">
              <a:solidFill>
                <a:srgbClr val="000000"/>
              </a:solidFill>
              <a:latin typeface="Arial" charset="0"/>
            </a:endParaRPr>
          </a:p>
          <a:p>
            <a:pPr algn="l" rtl="0" eaLnBrk="0" fontAlgn="base" hangingPunct="0">
              <a:spcBef>
                <a:spcPct val="0"/>
              </a:spcBef>
              <a:spcAft>
                <a:spcPct val="0"/>
              </a:spcAft>
            </a:pPr>
            <a:endParaRPr lang="en-US">
              <a:solidFill>
                <a:srgbClr val="000000"/>
              </a:solidFill>
              <a:latin typeface="Arial" charset="0"/>
            </a:endParaRPr>
          </a:p>
        </p:txBody>
      </p:sp>
      <p:sp>
        <p:nvSpPr>
          <p:cNvPr id="52236" name="Text Box 35"/>
          <p:cNvSpPr txBox="1">
            <a:spLocks noChangeArrowheads="1"/>
          </p:cNvSpPr>
          <p:nvPr/>
        </p:nvSpPr>
        <p:spPr bwMode="auto">
          <a:xfrm>
            <a:off x="-3825875" y="2703513"/>
            <a:ext cx="184150" cy="366712"/>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endParaRPr lang="en-US">
              <a:solidFill>
                <a:srgbClr val="000000"/>
              </a:solidFill>
              <a:latin typeface="Arial" charset="0"/>
            </a:endParaRPr>
          </a:p>
        </p:txBody>
      </p:sp>
      <p:sp>
        <p:nvSpPr>
          <p:cNvPr id="13" name="TextBox 12"/>
          <p:cNvSpPr txBox="1"/>
          <p:nvPr/>
        </p:nvSpPr>
        <p:spPr>
          <a:xfrm>
            <a:off x="1981200" y="5791200"/>
            <a:ext cx="8382000" cy="400110"/>
          </a:xfrm>
          <a:prstGeom prst="rect">
            <a:avLst/>
          </a:prstGeom>
          <a:noFill/>
        </p:spPr>
        <p:txBody>
          <a:bodyPr wrap="square" rtlCol="0">
            <a:spAutoFit/>
          </a:bodyPr>
          <a:lstStyle/>
          <a:p>
            <a:pPr>
              <a:spcAft>
                <a:spcPts val="1200"/>
              </a:spcAft>
            </a:pPr>
            <a:r>
              <a:rPr lang="en-US" sz="2000" dirty="0">
                <a:solidFill>
                  <a:srgbClr val="000000"/>
                </a:solidFill>
                <a:latin typeface="Arial"/>
              </a:rPr>
              <a:t>For example, the model could be a line, a circle, or an arbitrary shape.</a:t>
            </a:r>
          </a:p>
        </p:txBody>
      </p:sp>
      <p:sp>
        <p:nvSpPr>
          <p:cNvPr id="14" name="TextBox 1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5" name="Slide Number Placeholder 1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FED13BAD-D3CD-4709-A2BF-5D45E7943025}" type="slidenum">
              <a:rPr lang="en-US" sz="1400">
                <a:solidFill>
                  <a:srgbClr val="000000"/>
                </a:solidFill>
                <a:latin typeface="Arial" charset="0"/>
              </a:rPr>
              <a:pPr algn="r" rtl="0" fontAlgn="base">
                <a:spcBef>
                  <a:spcPct val="0"/>
                </a:spcBef>
                <a:spcAft>
                  <a:spcPct val="0"/>
                </a:spcAft>
                <a:defRPr/>
              </a:pPr>
              <a:t>54</a:t>
            </a:fld>
            <a:endParaRPr lang="en-US" sz="1400" dirty="0">
              <a:solidFill>
                <a:srgbClr val="000000"/>
              </a:solidFill>
              <a:latin typeface="Arial" charset="0"/>
            </a:endParaRPr>
          </a:p>
        </p:txBody>
      </p:sp>
    </p:spTree>
    <p:extLst>
      <p:ext uri="{BB962C8B-B14F-4D97-AF65-F5344CB8AC3E}">
        <p14:creationId xmlns:p14="http://schemas.microsoft.com/office/powerpoint/2010/main" val="145631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8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78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78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78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85"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9" name="Rectangle 3"/>
          <p:cNvSpPr>
            <a:spLocks noGrp="1" noChangeArrowheads="1"/>
          </p:cNvSpPr>
          <p:nvPr>
            <p:ph type="title"/>
          </p:nvPr>
        </p:nvSpPr>
        <p:spPr/>
        <p:txBody>
          <a:bodyPr/>
          <a:lstStyle/>
          <a:p>
            <a:r>
              <a:rPr lang="en-US" dirty="0"/>
              <a:t>Fitting: Main idea</a:t>
            </a:r>
          </a:p>
        </p:txBody>
      </p:sp>
      <p:sp>
        <p:nvSpPr>
          <p:cNvPr id="1642500" name="Rectangle 4"/>
          <p:cNvSpPr>
            <a:spLocks noGrp="1" noChangeArrowheads="1"/>
          </p:cNvSpPr>
          <p:nvPr>
            <p:ph type="body" idx="1"/>
          </p:nvPr>
        </p:nvSpPr>
        <p:spPr>
          <a:xfrm>
            <a:off x="2209800" y="914400"/>
            <a:ext cx="7772400" cy="5486400"/>
          </a:xfrm>
        </p:spPr>
        <p:txBody>
          <a:bodyPr>
            <a:normAutofit fontScale="92500"/>
          </a:bodyPr>
          <a:lstStyle/>
          <a:p>
            <a:pPr>
              <a:buFontTx/>
              <a:buChar char="•"/>
            </a:pPr>
            <a:r>
              <a:rPr lang="en-US" sz="2800" dirty="0"/>
              <a:t>Choose a </a:t>
            </a:r>
            <a:r>
              <a:rPr lang="en-US" sz="2800" dirty="0">
                <a:solidFill>
                  <a:srgbClr val="FF0000"/>
                </a:solidFill>
              </a:rPr>
              <a:t>parametric model </a:t>
            </a:r>
            <a:r>
              <a:rPr lang="en-US" sz="2800" dirty="0"/>
              <a:t>to represent a set of features</a:t>
            </a:r>
          </a:p>
          <a:p>
            <a:pPr>
              <a:buFontTx/>
              <a:buChar char="•"/>
            </a:pPr>
            <a:r>
              <a:rPr lang="en-US" sz="2800" dirty="0"/>
              <a:t>Membership criterion is </a:t>
            </a:r>
            <a:r>
              <a:rPr lang="en-US" sz="2800" dirty="0">
                <a:solidFill>
                  <a:srgbClr val="FF0000"/>
                </a:solidFill>
              </a:rPr>
              <a:t>not local</a:t>
            </a:r>
          </a:p>
          <a:p>
            <a:pPr lvl="1"/>
            <a:r>
              <a:rPr lang="en-US" dirty="0"/>
              <a:t>Can’t tell whether a point belongs to a given model just by looking at that point</a:t>
            </a:r>
          </a:p>
          <a:p>
            <a:pPr>
              <a:buFontTx/>
              <a:buChar char="•"/>
            </a:pPr>
            <a:r>
              <a:rPr lang="en-US" sz="2800" dirty="0"/>
              <a:t>Three main questions:</a:t>
            </a:r>
          </a:p>
          <a:p>
            <a:pPr lvl="1"/>
            <a:r>
              <a:rPr lang="en-US" dirty="0"/>
              <a:t>What </a:t>
            </a:r>
            <a:r>
              <a:rPr lang="en-US" dirty="0">
                <a:solidFill>
                  <a:srgbClr val="FF0000"/>
                </a:solidFill>
              </a:rPr>
              <a:t>model</a:t>
            </a:r>
            <a:r>
              <a:rPr lang="en-US" dirty="0"/>
              <a:t> represents this set of features best?</a:t>
            </a:r>
          </a:p>
          <a:p>
            <a:pPr lvl="1"/>
            <a:r>
              <a:rPr lang="en-US" dirty="0">
                <a:solidFill>
                  <a:srgbClr val="FF0000"/>
                </a:solidFill>
              </a:rPr>
              <a:t>Which</a:t>
            </a:r>
            <a:r>
              <a:rPr lang="en-US" dirty="0"/>
              <a:t> of several model </a:t>
            </a:r>
            <a:r>
              <a:rPr lang="en-US" dirty="0">
                <a:solidFill>
                  <a:srgbClr val="FF0000"/>
                </a:solidFill>
              </a:rPr>
              <a:t>instances</a:t>
            </a:r>
            <a:r>
              <a:rPr lang="en-US" dirty="0"/>
              <a:t> gets which feature?</a:t>
            </a:r>
          </a:p>
          <a:p>
            <a:pPr lvl="1"/>
            <a:r>
              <a:rPr lang="en-US" dirty="0">
                <a:solidFill>
                  <a:srgbClr val="FF0000"/>
                </a:solidFill>
              </a:rPr>
              <a:t>How many </a:t>
            </a:r>
            <a:r>
              <a:rPr lang="en-US" dirty="0"/>
              <a:t>model </a:t>
            </a:r>
            <a:r>
              <a:rPr lang="en-US" dirty="0">
                <a:solidFill>
                  <a:srgbClr val="FF0000"/>
                </a:solidFill>
              </a:rPr>
              <a:t>instances</a:t>
            </a:r>
            <a:r>
              <a:rPr lang="en-US" dirty="0"/>
              <a:t> are there?</a:t>
            </a:r>
          </a:p>
          <a:p>
            <a:pPr>
              <a:buFontTx/>
              <a:buChar char="•"/>
            </a:pPr>
            <a:r>
              <a:rPr lang="en-US" sz="2800" dirty="0"/>
              <a:t>Computational complexity is important</a:t>
            </a:r>
          </a:p>
          <a:p>
            <a:pPr lvl="1"/>
            <a:r>
              <a:rPr lang="en-US" dirty="0"/>
              <a:t>It is infeasible to examine every possible set of parameters and every possible combination of features</a:t>
            </a:r>
          </a:p>
        </p:txBody>
      </p:sp>
      <p:sp>
        <p:nvSpPr>
          <p:cNvPr id="4" name="TextBox 3"/>
          <p:cNvSpPr txBox="1"/>
          <p:nvPr/>
        </p:nvSpPr>
        <p:spPr>
          <a:xfrm>
            <a:off x="8534400" y="6550224"/>
            <a:ext cx="2514600" cy="307777"/>
          </a:xfrm>
          <a:prstGeom prst="rect">
            <a:avLst/>
          </a:prstGeom>
          <a:noFill/>
        </p:spPr>
        <p:txBody>
          <a:bodyPr wrap="square" rtlCol="0">
            <a:spAutoFit/>
          </a:bodyPr>
          <a:lstStyle/>
          <a:p>
            <a:pPr algn="l" rtl="0"/>
            <a:r>
              <a:rPr lang="en-US" sz="1400" dirty="0">
                <a:solidFill>
                  <a:srgbClr val="000000"/>
                </a:solidFill>
                <a:latin typeface="Arial"/>
              </a:rPr>
              <a:t>Slide credit: L. </a:t>
            </a:r>
            <a:r>
              <a:rPr lang="en-US" sz="1400" dirty="0" err="1">
                <a:solidFill>
                  <a:srgbClr val="000000"/>
                </a:solidFill>
                <a:latin typeface="Arial"/>
              </a:rPr>
              <a:t>Lazebnik</a:t>
            </a:r>
            <a:endParaRPr lang="en-US" sz="1400" dirty="0">
              <a:solidFill>
                <a:srgbClr val="000000"/>
              </a:solidFill>
              <a:latin typeface="Arial"/>
            </a:endParaRPr>
          </a:p>
        </p:txBody>
      </p:sp>
      <p:sp>
        <p:nvSpPr>
          <p:cNvPr id="5" name="Slide Number Placeholder 4"/>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pPr>
            <a:fld id="{2378EC12-D0E0-4B4A-A0DE-A2D7FD048EF1}" type="slidenum">
              <a:rPr lang="en-US" sz="1400">
                <a:solidFill>
                  <a:srgbClr val="000000"/>
                </a:solidFill>
                <a:latin typeface="Times New Roman" pitchFamily="18" charset="0"/>
                <a:cs typeface="Arial" pitchFamily="34" charset="0"/>
              </a:rPr>
              <a:pPr algn="r" rtl="0" eaLnBrk="0" fontAlgn="base" hangingPunct="0">
                <a:spcBef>
                  <a:spcPct val="0"/>
                </a:spcBef>
                <a:spcAft>
                  <a:spcPct val="0"/>
                </a:spcAft>
              </a:pPr>
              <a:t>55</a:t>
            </a:fld>
            <a:endParaRPr lang="en-US" sz="1400">
              <a:solidFill>
                <a:srgbClr val="000000"/>
              </a:solidFill>
              <a:latin typeface="Times New Roman" pitchFamily="18" charset="0"/>
              <a:cs typeface="Arial" pitchFamily="34" charset="0"/>
            </a:endParaRPr>
          </a:p>
        </p:txBody>
      </p:sp>
    </p:spTree>
    <p:extLst>
      <p:ext uri="{BB962C8B-B14F-4D97-AF65-F5344CB8AC3E}">
        <p14:creationId xmlns:p14="http://schemas.microsoft.com/office/powerpoint/2010/main" val="35698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250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250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425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250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4250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425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250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25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Example: Line fitting</a:t>
            </a:r>
          </a:p>
        </p:txBody>
      </p:sp>
      <p:sp>
        <p:nvSpPr>
          <p:cNvPr id="3" name="Content Placeholder 2"/>
          <p:cNvSpPr>
            <a:spLocks noGrp="1"/>
          </p:cNvSpPr>
          <p:nvPr>
            <p:ph idx="1"/>
          </p:nvPr>
        </p:nvSpPr>
        <p:spPr>
          <a:xfrm>
            <a:off x="1970031" y="1201707"/>
            <a:ext cx="8229600" cy="609600"/>
          </a:xfrm>
        </p:spPr>
        <p:txBody>
          <a:bodyPr>
            <a:normAutofit fontScale="70000" lnSpcReduction="20000"/>
          </a:bodyPr>
          <a:lstStyle/>
          <a:p>
            <a:pPr>
              <a:spcBef>
                <a:spcPts val="0"/>
              </a:spcBef>
            </a:pPr>
            <a:r>
              <a:rPr lang="en-US" dirty="0"/>
              <a:t>Why fit lines?  </a:t>
            </a:r>
          </a:p>
          <a:p>
            <a:pPr>
              <a:spcBef>
                <a:spcPts val="0"/>
              </a:spcBef>
              <a:buNone/>
            </a:pPr>
            <a:r>
              <a:rPr lang="en-US" dirty="0"/>
              <a:t>	Many objects characterized by presence of straight lines</a:t>
            </a:r>
          </a:p>
        </p:txBody>
      </p:sp>
      <p:pic>
        <p:nvPicPr>
          <p:cNvPr id="219138" name="Picture 2" descr="http://www.talonmorris.com/Photos/Memories/07%20UT%20Tower.jpg"/>
          <p:cNvPicPr>
            <a:picLocks noChangeAspect="1" noChangeArrowheads="1"/>
          </p:cNvPicPr>
          <p:nvPr/>
        </p:nvPicPr>
        <p:blipFill>
          <a:blip r:embed="rId3" cstate="print"/>
          <a:srcRect/>
          <a:stretch>
            <a:fillRect/>
          </a:stretch>
        </p:blipFill>
        <p:spPr bwMode="auto">
          <a:xfrm>
            <a:off x="1963755" y="2187558"/>
            <a:ext cx="2686050" cy="3581400"/>
          </a:xfrm>
          <a:prstGeom prst="rect">
            <a:avLst/>
          </a:prstGeom>
          <a:noFill/>
        </p:spPr>
      </p:pic>
      <p:cxnSp>
        <p:nvCxnSpPr>
          <p:cNvPr id="6" name="Straight Connector 5"/>
          <p:cNvCxnSpPr/>
          <p:nvPr/>
        </p:nvCxnSpPr>
        <p:spPr bwMode="auto">
          <a:xfrm>
            <a:off x="2116155" y="4321158"/>
            <a:ext cx="23622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7" name="Straight Connector 6"/>
          <p:cNvCxnSpPr/>
          <p:nvPr/>
        </p:nvCxnSpPr>
        <p:spPr bwMode="auto">
          <a:xfrm>
            <a:off x="2649555" y="4016358"/>
            <a:ext cx="17526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9" name="Straight Connector 8"/>
          <p:cNvCxnSpPr/>
          <p:nvPr/>
        </p:nvCxnSpPr>
        <p:spPr bwMode="auto">
          <a:xfrm rot="5400000" flipH="1" flipV="1">
            <a:off x="2763855" y="3521058"/>
            <a:ext cx="8382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11" name="Straight Connector 10"/>
          <p:cNvCxnSpPr/>
          <p:nvPr/>
        </p:nvCxnSpPr>
        <p:spPr bwMode="auto">
          <a:xfrm rot="5400000" flipH="1" flipV="1">
            <a:off x="3298049" y="3596464"/>
            <a:ext cx="8382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12" name="Straight Connector 11"/>
          <p:cNvCxnSpPr/>
          <p:nvPr/>
        </p:nvCxnSpPr>
        <p:spPr bwMode="auto">
          <a:xfrm>
            <a:off x="2878155" y="4778358"/>
            <a:ext cx="9144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sp>
        <p:nvSpPr>
          <p:cNvPr id="14" name="Content Placeholder 2"/>
          <p:cNvSpPr txBox="1">
            <a:spLocks/>
          </p:cNvSpPr>
          <p:nvPr/>
        </p:nvSpPr>
        <p:spPr bwMode="auto">
          <a:xfrm>
            <a:off x="2057400" y="5948397"/>
            <a:ext cx="86106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Tx/>
              <a:buChar char="•"/>
              <a:defRPr/>
            </a:pPr>
            <a:r>
              <a:rPr lang="en-US" sz="2400" dirty="0">
                <a:solidFill>
                  <a:srgbClr val="000000"/>
                </a:solidFill>
                <a:latin typeface="Arial"/>
              </a:rPr>
              <a:t>Wait, why aren’t we done just by running edge detection?</a:t>
            </a:r>
          </a:p>
        </p:txBody>
      </p:sp>
      <p:pic>
        <p:nvPicPr>
          <p:cNvPr id="219140" name="Picture 4" descr="http://www.segger.com/jpg/EvalBoards/Explorer_16_Microchip_600x468.jpg"/>
          <p:cNvPicPr>
            <a:picLocks noChangeAspect="1" noChangeArrowheads="1"/>
          </p:cNvPicPr>
          <p:nvPr/>
        </p:nvPicPr>
        <p:blipFill>
          <a:blip r:embed="rId4" cstate="print"/>
          <a:srcRect/>
          <a:stretch>
            <a:fillRect/>
          </a:stretch>
        </p:blipFill>
        <p:spPr bwMode="auto">
          <a:xfrm>
            <a:off x="4859356" y="2720958"/>
            <a:ext cx="2246923" cy="1752600"/>
          </a:xfrm>
          <a:prstGeom prst="rect">
            <a:avLst/>
          </a:prstGeom>
          <a:noFill/>
        </p:spPr>
      </p:pic>
      <p:cxnSp>
        <p:nvCxnSpPr>
          <p:cNvPr id="16" name="Straight Connector 15"/>
          <p:cNvCxnSpPr/>
          <p:nvPr/>
        </p:nvCxnSpPr>
        <p:spPr bwMode="auto">
          <a:xfrm>
            <a:off x="5392755" y="3101958"/>
            <a:ext cx="9906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18" name="Straight Connector 17"/>
          <p:cNvCxnSpPr/>
          <p:nvPr/>
        </p:nvCxnSpPr>
        <p:spPr bwMode="auto">
          <a:xfrm>
            <a:off x="5545155" y="2797158"/>
            <a:ext cx="713232" cy="1304"/>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19" name="Straight Connector 18"/>
          <p:cNvCxnSpPr/>
          <p:nvPr/>
        </p:nvCxnSpPr>
        <p:spPr bwMode="auto">
          <a:xfrm>
            <a:off x="5621355" y="3482958"/>
            <a:ext cx="6096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pic>
        <p:nvPicPr>
          <p:cNvPr id="219142" name="Picture 6" descr="http://www.apwa.net/Images/Publications/Reporter/Sidewalk%20-%20Enlarged%20Tree%20Well.jpg"/>
          <p:cNvPicPr>
            <a:picLocks noChangeAspect="1" noChangeArrowheads="1"/>
          </p:cNvPicPr>
          <p:nvPr/>
        </p:nvPicPr>
        <p:blipFill>
          <a:blip r:embed="rId5" cstate="print"/>
          <a:srcRect/>
          <a:stretch>
            <a:fillRect/>
          </a:stretch>
        </p:blipFill>
        <p:spPr bwMode="auto">
          <a:xfrm>
            <a:off x="7373955" y="2416158"/>
            <a:ext cx="2682240" cy="2514600"/>
          </a:xfrm>
          <a:prstGeom prst="rect">
            <a:avLst/>
          </a:prstGeom>
          <a:noFill/>
        </p:spPr>
      </p:pic>
      <p:cxnSp>
        <p:nvCxnSpPr>
          <p:cNvPr id="41" name="Straight Connector 40"/>
          <p:cNvCxnSpPr/>
          <p:nvPr/>
        </p:nvCxnSpPr>
        <p:spPr bwMode="auto">
          <a:xfrm rot="16200000" flipV="1">
            <a:off x="7984349" y="4169552"/>
            <a:ext cx="1143000" cy="227012"/>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43" name="Straight Connector 42"/>
          <p:cNvCxnSpPr/>
          <p:nvPr/>
        </p:nvCxnSpPr>
        <p:spPr bwMode="auto">
          <a:xfrm rot="5400000" flipH="1" flipV="1">
            <a:off x="6992161" y="3482164"/>
            <a:ext cx="1600200" cy="8397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45" name="Straight Connector 44"/>
          <p:cNvCxnSpPr/>
          <p:nvPr/>
        </p:nvCxnSpPr>
        <p:spPr bwMode="auto">
          <a:xfrm>
            <a:off x="8440755" y="3711558"/>
            <a:ext cx="685800" cy="1588"/>
          </a:xfrm>
          <a:prstGeom prst="line">
            <a:avLst/>
          </a:prstGeom>
          <a:solidFill>
            <a:schemeClr val="accent1"/>
          </a:solidFill>
          <a:ln w="38100" cap="flat" cmpd="sng" algn="ctr">
            <a:solidFill>
              <a:srgbClr val="00B0F0"/>
            </a:solidFill>
            <a:prstDash val="solid"/>
            <a:round/>
            <a:headEnd type="none" w="med" len="med"/>
            <a:tailEnd type="none" w="med" len="med"/>
          </a:ln>
          <a:effectLst/>
        </p:spPr>
      </p:cxnSp>
      <p:sp>
        <p:nvSpPr>
          <p:cNvPr id="20" name="TextBox 19"/>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1" name="Slide Number Placeholder 20"/>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FED13BAD-D3CD-4709-A2BF-5D45E7943025}" type="slidenum">
              <a:rPr lang="en-US" sz="1400">
                <a:solidFill>
                  <a:srgbClr val="000000"/>
                </a:solidFill>
                <a:latin typeface="Arial" charset="0"/>
              </a:rPr>
              <a:pPr algn="r" rtl="0" fontAlgn="base">
                <a:spcBef>
                  <a:spcPct val="0"/>
                </a:spcBef>
                <a:spcAft>
                  <a:spcPct val="0"/>
                </a:spcAft>
                <a:defRPr/>
              </a:pPr>
              <a:t>56</a:t>
            </a:fld>
            <a:endParaRPr lang="en-US" sz="1400">
              <a:solidFill>
                <a:srgbClr val="000000"/>
              </a:solidFill>
              <a:latin typeface="Arial" charset="0"/>
            </a:endParaRPr>
          </a:p>
        </p:txBody>
      </p:sp>
    </p:spTree>
    <p:extLst>
      <p:ext uri="{BB962C8B-B14F-4D97-AF65-F5344CB8AC3E}">
        <p14:creationId xmlns:p14="http://schemas.microsoft.com/office/powerpoint/2010/main" val="120247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ower_edge.jpg"/>
          <p:cNvPicPr>
            <a:picLocks noChangeAspect="1"/>
          </p:cNvPicPr>
          <p:nvPr/>
        </p:nvPicPr>
        <p:blipFill>
          <a:blip r:embed="rId3" cstate="print"/>
          <a:stretch>
            <a:fillRect/>
          </a:stretch>
        </p:blipFill>
        <p:spPr>
          <a:xfrm>
            <a:off x="2043058" y="1274734"/>
            <a:ext cx="3708393" cy="4938943"/>
          </a:xfrm>
          <a:prstGeom prst="rect">
            <a:avLst/>
          </a:prstGeom>
        </p:spPr>
      </p:pic>
      <p:sp>
        <p:nvSpPr>
          <p:cNvPr id="8" name="TextBox 7"/>
          <p:cNvSpPr txBox="1"/>
          <p:nvPr/>
        </p:nvSpPr>
        <p:spPr>
          <a:xfrm>
            <a:off x="5913435" y="1502688"/>
            <a:ext cx="4308534" cy="5355312"/>
          </a:xfrm>
          <a:prstGeom prst="rect">
            <a:avLst/>
          </a:prstGeom>
          <a:noFill/>
        </p:spPr>
        <p:txBody>
          <a:bodyPr wrap="square" rtlCol="0">
            <a:spAutoFit/>
          </a:bodyPr>
          <a:lstStyle/>
          <a:p>
            <a:pPr marL="231775" indent="-231775">
              <a:spcAft>
                <a:spcPts val="600"/>
              </a:spcAft>
              <a:buFont typeface="Arial" pitchFamily="34" charset="0"/>
              <a:buChar char="•"/>
            </a:pPr>
            <a:r>
              <a:rPr lang="en-US" sz="2400" b="1" dirty="0">
                <a:solidFill>
                  <a:srgbClr val="000000"/>
                </a:solidFill>
                <a:latin typeface="Arial"/>
              </a:rPr>
              <a:t>Extra</a:t>
            </a:r>
            <a:r>
              <a:rPr lang="en-US" sz="2400" dirty="0">
                <a:solidFill>
                  <a:srgbClr val="000000"/>
                </a:solidFill>
                <a:latin typeface="Arial"/>
              </a:rPr>
              <a:t> edge points (clutter), multiple models:</a:t>
            </a:r>
          </a:p>
          <a:p>
            <a:pPr marL="688975" lvl="1" indent="-231775">
              <a:spcAft>
                <a:spcPts val="600"/>
              </a:spcAft>
              <a:buFont typeface="Arial" pitchFamily="34" charset="0"/>
              <a:buChar char="–"/>
            </a:pPr>
            <a:r>
              <a:rPr lang="en-US" sz="2000" dirty="0">
                <a:solidFill>
                  <a:schemeClr val="accent6"/>
                </a:solidFill>
                <a:latin typeface="Arial"/>
              </a:rPr>
              <a:t>which points go with which line, if any?</a:t>
            </a:r>
          </a:p>
          <a:p>
            <a:pPr marL="231775" indent="-231775">
              <a:spcAft>
                <a:spcPts val="600"/>
              </a:spcAft>
              <a:buFont typeface="Arial" pitchFamily="34" charset="0"/>
              <a:buChar char="•"/>
            </a:pPr>
            <a:r>
              <a:rPr lang="en-US" sz="2400" dirty="0">
                <a:solidFill>
                  <a:srgbClr val="000000"/>
                </a:solidFill>
                <a:latin typeface="Arial"/>
              </a:rPr>
              <a:t>Only some parts of each line detected, and some parts are </a:t>
            </a:r>
            <a:r>
              <a:rPr lang="en-US" sz="2400" b="1" dirty="0">
                <a:solidFill>
                  <a:srgbClr val="000000"/>
                </a:solidFill>
                <a:latin typeface="Arial"/>
              </a:rPr>
              <a:t>missing:</a:t>
            </a:r>
            <a:endParaRPr lang="en-US" sz="2400" dirty="0">
              <a:solidFill>
                <a:srgbClr val="000000"/>
              </a:solidFill>
              <a:latin typeface="Arial"/>
            </a:endParaRPr>
          </a:p>
          <a:p>
            <a:pPr marL="688975" lvl="1" indent="-231775">
              <a:spcAft>
                <a:spcPts val="600"/>
              </a:spcAft>
              <a:buFont typeface="Arial" pitchFamily="34" charset="0"/>
              <a:buChar char="–"/>
            </a:pPr>
            <a:r>
              <a:rPr lang="en-US" sz="2000" dirty="0">
                <a:solidFill>
                  <a:schemeClr val="accent6"/>
                </a:solidFill>
                <a:latin typeface="Arial"/>
              </a:rPr>
              <a:t>how to find a line that bridges missing evidence?</a:t>
            </a:r>
          </a:p>
          <a:p>
            <a:pPr marL="231775" indent="-231775">
              <a:spcAft>
                <a:spcPts val="600"/>
              </a:spcAft>
              <a:buFont typeface="Arial" pitchFamily="34" charset="0"/>
              <a:buChar char="•"/>
            </a:pPr>
            <a:r>
              <a:rPr lang="en-US" sz="2400" b="1" dirty="0">
                <a:solidFill>
                  <a:srgbClr val="000000"/>
                </a:solidFill>
                <a:latin typeface="Arial"/>
              </a:rPr>
              <a:t>Noise</a:t>
            </a:r>
            <a:r>
              <a:rPr lang="en-US" sz="2400" dirty="0">
                <a:solidFill>
                  <a:srgbClr val="000000"/>
                </a:solidFill>
                <a:latin typeface="Arial"/>
              </a:rPr>
              <a:t> in measured edge points, orientations:</a:t>
            </a:r>
          </a:p>
          <a:p>
            <a:pPr marL="688975" lvl="1" indent="-231775">
              <a:spcAft>
                <a:spcPts val="600"/>
              </a:spcAft>
              <a:buFont typeface="Arial" pitchFamily="34" charset="0"/>
              <a:buChar char="–"/>
            </a:pPr>
            <a:r>
              <a:rPr lang="en-US" sz="2000" dirty="0">
                <a:solidFill>
                  <a:schemeClr val="accent6"/>
                </a:solidFill>
                <a:latin typeface="Arial"/>
              </a:rPr>
              <a:t>how to detect true underlying parameters?</a:t>
            </a:r>
          </a:p>
          <a:p>
            <a:pPr marL="231775" indent="-231775">
              <a:spcAft>
                <a:spcPts val="1200"/>
              </a:spcAft>
              <a:buFont typeface="Arial" pitchFamily="34" charset="0"/>
              <a:buChar char="•"/>
            </a:pPr>
            <a:endParaRPr lang="en-US" sz="2400" dirty="0">
              <a:solidFill>
                <a:srgbClr val="000000"/>
              </a:solidFill>
              <a:latin typeface="Arial"/>
            </a:endParaRPr>
          </a:p>
        </p:txBody>
      </p:sp>
      <p:sp>
        <p:nvSpPr>
          <p:cNvPr id="9" name="Title 1"/>
          <p:cNvSpPr txBox="1">
            <a:spLocks/>
          </p:cNvSpPr>
          <p:nvPr/>
        </p:nvSpPr>
        <p:spPr>
          <a:xfrm>
            <a:off x="1495362" y="325395"/>
            <a:ext cx="8229600" cy="1143000"/>
          </a:xfrm>
          <a:prstGeom prst="rect">
            <a:avLst/>
          </a:prstGeom>
        </p:spPr>
        <p:txBody>
          <a:bodyPr/>
          <a:lstStyle/>
          <a:p>
            <a:pPr algn="ctr" rtl="0" eaLnBrk="0" fontAlgn="base" hangingPunct="0">
              <a:spcBef>
                <a:spcPct val="0"/>
              </a:spcBef>
              <a:spcAft>
                <a:spcPct val="0"/>
              </a:spcAft>
              <a:defRPr/>
            </a:pPr>
            <a:r>
              <a:rPr lang="en-US" sz="4400" dirty="0">
                <a:solidFill>
                  <a:srgbClr val="000000"/>
                </a:solidFill>
                <a:latin typeface="Arial"/>
              </a:rPr>
              <a:t>Difficulty of line fitting</a:t>
            </a:r>
          </a:p>
        </p:txBody>
      </p:sp>
      <p:grpSp>
        <p:nvGrpSpPr>
          <p:cNvPr id="2" name="Group 5"/>
          <p:cNvGrpSpPr>
            <a:grpSpLocks noChangeAspect="1"/>
          </p:cNvGrpSpPr>
          <p:nvPr/>
        </p:nvGrpSpPr>
        <p:grpSpPr bwMode="auto">
          <a:xfrm>
            <a:off x="8542372" y="179344"/>
            <a:ext cx="1851263" cy="1128681"/>
            <a:chOff x="96" y="1104"/>
            <a:chExt cx="5040" cy="3072"/>
          </a:xfrm>
        </p:grpSpPr>
        <p:sp>
          <p:nvSpPr>
            <p:cNvPr id="11" name="Oval 6"/>
            <p:cNvSpPr>
              <a:spLocks noChangeAspect="1" noChangeArrowheads="1"/>
            </p:cNvSpPr>
            <p:nvPr/>
          </p:nvSpPr>
          <p:spPr bwMode="auto">
            <a:xfrm>
              <a:off x="1248" y="2880"/>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2" name="Oval 7"/>
            <p:cNvSpPr>
              <a:spLocks noChangeAspect="1" noChangeArrowheads="1"/>
            </p:cNvSpPr>
            <p:nvPr/>
          </p:nvSpPr>
          <p:spPr bwMode="auto">
            <a:xfrm>
              <a:off x="1776" y="2544"/>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3" name="Oval 8"/>
            <p:cNvSpPr>
              <a:spLocks noChangeAspect="1" noChangeArrowheads="1"/>
            </p:cNvSpPr>
            <p:nvPr/>
          </p:nvSpPr>
          <p:spPr bwMode="auto">
            <a:xfrm>
              <a:off x="2112" y="201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4" name="Oval 9"/>
            <p:cNvSpPr>
              <a:spLocks noChangeAspect="1" noChangeArrowheads="1"/>
            </p:cNvSpPr>
            <p:nvPr/>
          </p:nvSpPr>
          <p:spPr bwMode="auto">
            <a:xfrm>
              <a:off x="2976" y="1248"/>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5" name="Oval 10"/>
            <p:cNvSpPr>
              <a:spLocks noChangeAspect="1" noChangeArrowheads="1"/>
            </p:cNvSpPr>
            <p:nvPr/>
          </p:nvSpPr>
          <p:spPr bwMode="auto">
            <a:xfrm>
              <a:off x="1008" y="321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6" name="Oval 11"/>
            <p:cNvSpPr>
              <a:spLocks noChangeAspect="1" noChangeArrowheads="1"/>
            </p:cNvSpPr>
            <p:nvPr/>
          </p:nvSpPr>
          <p:spPr bwMode="auto">
            <a:xfrm>
              <a:off x="384" y="369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7" name="Oval 12"/>
            <p:cNvSpPr>
              <a:spLocks noChangeAspect="1" noChangeArrowheads="1"/>
            </p:cNvSpPr>
            <p:nvPr/>
          </p:nvSpPr>
          <p:spPr bwMode="auto">
            <a:xfrm>
              <a:off x="3072" y="3264"/>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8" name="Oval 13"/>
            <p:cNvSpPr>
              <a:spLocks noChangeAspect="1" noChangeArrowheads="1"/>
            </p:cNvSpPr>
            <p:nvPr/>
          </p:nvSpPr>
          <p:spPr bwMode="auto">
            <a:xfrm>
              <a:off x="1104" y="1680"/>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9" name="Oval 14"/>
            <p:cNvSpPr>
              <a:spLocks noChangeAspect="1" noChangeArrowheads="1"/>
            </p:cNvSpPr>
            <p:nvPr/>
          </p:nvSpPr>
          <p:spPr bwMode="auto">
            <a:xfrm>
              <a:off x="3264" y="2352"/>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0" name="Oval 15"/>
            <p:cNvSpPr>
              <a:spLocks noChangeAspect="1" noChangeArrowheads="1"/>
            </p:cNvSpPr>
            <p:nvPr/>
          </p:nvSpPr>
          <p:spPr bwMode="auto">
            <a:xfrm>
              <a:off x="4320" y="3360"/>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1" name="Oval 16"/>
            <p:cNvSpPr>
              <a:spLocks noChangeAspect="1" noChangeArrowheads="1"/>
            </p:cNvSpPr>
            <p:nvPr/>
          </p:nvSpPr>
          <p:spPr bwMode="auto">
            <a:xfrm>
              <a:off x="4416" y="2400"/>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2" name="Oval 17"/>
            <p:cNvSpPr>
              <a:spLocks noChangeAspect="1" noChangeArrowheads="1"/>
            </p:cNvSpPr>
            <p:nvPr/>
          </p:nvSpPr>
          <p:spPr bwMode="auto">
            <a:xfrm>
              <a:off x="3792" y="249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3" name="Oval 18"/>
            <p:cNvSpPr>
              <a:spLocks noChangeAspect="1" noChangeArrowheads="1"/>
            </p:cNvSpPr>
            <p:nvPr/>
          </p:nvSpPr>
          <p:spPr bwMode="auto">
            <a:xfrm>
              <a:off x="2400" y="3504"/>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4" name="Oval 19"/>
            <p:cNvSpPr>
              <a:spLocks noChangeAspect="1" noChangeArrowheads="1"/>
            </p:cNvSpPr>
            <p:nvPr/>
          </p:nvSpPr>
          <p:spPr bwMode="auto">
            <a:xfrm>
              <a:off x="336" y="2688"/>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5" name="Oval 20"/>
            <p:cNvSpPr>
              <a:spLocks noChangeAspect="1" noChangeArrowheads="1"/>
            </p:cNvSpPr>
            <p:nvPr/>
          </p:nvSpPr>
          <p:spPr bwMode="auto">
            <a:xfrm>
              <a:off x="432" y="2112"/>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6" name="Oval 21"/>
            <p:cNvSpPr>
              <a:spLocks noChangeAspect="1" noChangeArrowheads="1"/>
            </p:cNvSpPr>
            <p:nvPr/>
          </p:nvSpPr>
          <p:spPr bwMode="auto">
            <a:xfrm>
              <a:off x="4992" y="321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7" name="Oval 22"/>
            <p:cNvSpPr>
              <a:spLocks noChangeAspect="1" noChangeArrowheads="1"/>
            </p:cNvSpPr>
            <p:nvPr/>
          </p:nvSpPr>
          <p:spPr bwMode="auto">
            <a:xfrm>
              <a:off x="4032" y="1776"/>
              <a:ext cx="144" cy="144"/>
            </a:xfrm>
            <a:prstGeom prst="ellipse">
              <a:avLst/>
            </a:prstGeom>
            <a:solidFill>
              <a:schemeClr val="tx1"/>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8" name="Line 23"/>
            <p:cNvSpPr>
              <a:spLocks noChangeAspect="1" noChangeShapeType="1"/>
            </p:cNvSpPr>
            <p:nvPr/>
          </p:nvSpPr>
          <p:spPr bwMode="auto">
            <a:xfrm flipV="1">
              <a:off x="96" y="1104"/>
              <a:ext cx="3168" cy="3072"/>
            </a:xfrm>
            <a:prstGeom prst="line">
              <a:avLst/>
            </a:prstGeom>
            <a:noFill/>
            <a:ln w="28575">
              <a:solidFill>
                <a:schemeClr val="tx1"/>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grpSp>
      <p:sp>
        <p:nvSpPr>
          <p:cNvPr id="32" name="TextBox 31"/>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9" name="Slide Number Placeholder 28"/>
          <p:cNvSpPr>
            <a:spLocks noGrp="1"/>
          </p:cNvSpPr>
          <p:nvPr>
            <p:ph type="sldNum" sz="quarter" idx="12"/>
          </p:nvPr>
        </p:nvSpPr>
        <p:spPr/>
        <p:txBody>
          <a:bodyPr/>
          <a:lstStyle/>
          <a:p>
            <a:pPr algn="r" rtl="0" fontAlgn="base">
              <a:spcBef>
                <a:spcPct val="0"/>
              </a:spcBef>
              <a:spcAft>
                <a:spcPct val="0"/>
              </a:spcAft>
              <a:defRPr/>
            </a:pPr>
            <a:fld id="{FCD9997A-8257-478E-A6A0-790675028B21}" type="slidenum">
              <a:rPr lang="en-US" sz="1400">
                <a:solidFill>
                  <a:srgbClr val="000000"/>
                </a:solidFill>
                <a:latin typeface="Arial" charset="0"/>
              </a:rPr>
              <a:pPr algn="r" rtl="0" fontAlgn="base">
                <a:spcBef>
                  <a:spcPct val="0"/>
                </a:spcBef>
                <a:spcAft>
                  <a:spcPct val="0"/>
                </a:spcAft>
                <a:defRPr/>
              </a:pPr>
              <a:t>57</a:t>
            </a:fld>
            <a:endParaRPr lang="en-US" sz="1400">
              <a:solidFill>
                <a:srgbClr val="000000"/>
              </a:solidFill>
              <a:latin typeface="Arial" charset="0"/>
            </a:endParaRPr>
          </a:p>
        </p:txBody>
      </p:sp>
    </p:spTree>
    <p:extLst>
      <p:ext uri="{BB962C8B-B14F-4D97-AF65-F5344CB8AC3E}">
        <p14:creationId xmlns:p14="http://schemas.microsoft.com/office/powerpoint/2010/main" val="322399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518" y="58707"/>
            <a:ext cx="8229600" cy="1143000"/>
          </a:xfrm>
        </p:spPr>
        <p:txBody>
          <a:bodyPr/>
          <a:lstStyle/>
          <a:p>
            <a:r>
              <a:rPr lang="en-US" dirty="0"/>
              <a:t>Voting</a:t>
            </a:r>
          </a:p>
        </p:txBody>
      </p:sp>
      <p:sp>
        <p:nvSpPr>
          <p:cNvPr id="3" name="Content Placeholder 2"/>
          <p:cNvSpPr>
            <a:spLocks noGrp="1"/>
          </p:cNvSpPr>
          <p:nvPr>
            <p:ph idx="1"/>
          </p:nvPr>
        </p:nvSpPr>
        <p:spPr>
          <a:xfrm>
            <a:off x="1970031" y="1274734"/>
            <a:ext cx="8229600" cy="4525963"/>
          </a:xfrm>
        </p:spPr>
        <p:txBody>
          <a:bodyPr>
            <a:normAutofit lnSpcReduction="10000"/>
          </a:bodyPr>
          <a:lstStyle/>
          <a:p>
            <a:pPr>
              <a:spcAft>
                <a:spcPts val="1200"/>
              </a:spcAft>
            </a:pPr>
            <a:r>
              <a:rPr lang="en-US" dirty="0"/>
              <a:t>It’s not feasible to check all combinations of features by fitting a model to each possible subset.</a:t>
            </a:r>
          </a:p>
          <a:p>
            <a:pPr>
              <a:spcBef>
                <a:spcPts val="1800"/>
              </a:spcBef>
              <a:spcAft>
                <a:spcPts val="1200"/>
              </a:spcAft>
            </a:pPr>
            <a:r>
              <a:rPr lang="en-US" dirty="0"/>
              <a:t>Voting is a general technique where we let the features </a:t>
            </a:r>
            <a:r>
              <a:rPr lang="en-US" i="1" dirty="0"/>
              <a:t>vote for all models that are compatible with it</a:t>
            </a:r>
            <a:r>
              <a:rPr lang="en-US" dirty="0"/>
              <a:t>.</a:t>
            </a:r>
          </a:p>
          <a:p>
            <a:pPr lvl="1">
              <a:spcAft>
                <a:spcPts val="600"/>
              </a:spcAft>
            </a:pPr>
            <a:r>
              <a:rPr lang="en-US" sz="2000" dirty="0">
                <a:solidFill>
                  <a:srgbClr val="002060"/>
                </a:solidFill>
              </a:rPr>
              <a:t>Cycle through features, cast votes for model parameters.</a:t>
            </a:r>
          </a:p>
          <a:p>
            <a:pPr lvl="1">
              <a:spcAft>
                <a:spcPts val="600"/>
              </a:spcAft>
            </a:pPr>
            <a:r>
              <a:rPr lang="en-US" sz="2000" dirty="0">
                <a:solidFill>
                  <a:srgbClr val="002060"/>
                </a:solidFill>
              </a:rPr>
              <a:t>Look for model parameters that receive a lot of votes.</a:t>
            </a:r>
          </a:p>
          <a:p>
            <a:pPr>
              <a:spcBef>
                <a:spcPts val="1800"/>
              </a:spcBef>
              <a:spcAft>
                <a:spcPts val="600"/>
              </a:spcAft>
            </a:pPr>
            <a:r>
              <a:rPr lang="en-US" dirty="0"/>
              <a:t>Noise &amp; clutter features will cast votes too, </a:t>
            </a:r>
            <a:r>
              <a:rPr lang="en-US" i="1" dirty="0"/>
              <a:t>but</a:t>
            </a:r>
            <a:r>
              <a:rPr lang="en-US" dirty="0"/>
              <a:t> typically their votes should be inconsistent with the majority of “good” features.</a:t>
            </a:r>
          </a:p>
        </p:txBody>
      </p:sp>
      <p:sp>
        <p:nvSpPr>
          <p:cNvPr id="4" name="TextBox 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FED13BAD-D3CD-4709-A2BF-5D45E7943025}" type="slidenum">
              <a:rPr lang="en-US" sz="1400">
                <a:solidFill>
                  <a:srgbClr val="000000"/>
                </a:solidFill>
                <a:latin typeface="Arial" charset="0"/>
              </a:rPr>
              <a:pPr algn="r" rtl="0" fontAlgn="base">
                <a:spcBef>
                  <a:spcPct val="0"/>
                </a:spcBef>
                <a:spcAft>
                  <a:spcPct val="0"/>
                </a:spcAft>
                <a:defRPr/>
              </a:pPr>
              <a:t>58</a:t>
            </a:fld>
            <a:endParaRPr lang="en-US" sz="1400">
              <a:solidFill>
                <a:srgbClr val="000000"/>
              </a:solidFill>
              <a:latin typeface="Arial" charset="0"/>
            </a:endParaRPr>
          </a:p>
        </p:txBody>
      </p:sp>
    </p:spTree>
    <p:extLst>
      <p:ext uri="{BB962C8B-B14F-4D97-AF65-F5344CB8AC3E}">
        <p14:creationId xmlns:p14="http://schemas.microsoft.com/office/powerpoint/2010/main" val="219112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70031" y="0"/>
            <a:ext cx="8229600" cy="1143000"/>
          </a:xfrm>
        </p:spPr>
        <p:txBody>
          <a:bodyPr/>
          <a:lstStyle/>
          <a:p>
            <a:pPr eaLnBrk="1" hangingPunct="1"/>
            <a:r>
              <a:rPr lang="en-US" sz="3800" dirty="0"/>
              <a:t>Fitting lines: Hough transform</a:t>
            </a:r>
          </a:p>
        </p:txBody>
      </p:sp>
      <p:sp>
        <p:nvSpPr>
          <p:cNvPr id="379907" name="Rectangle 3"/>
          <p:cNvSpPr>
            <a:spLocks noGrp="1" noChangeArrowheads="1"/>
          </p:cNvSpPr>
          <p:nvPr>
            <p:ph type="body" idx="1"/>
          </p:nvPr>
        </p:nvSpPr>
        <p:spPr>
          <a:xfrm>
            <a:off x="2006544" y="1311247"/>
            <a:ext cx="5842056" cy="4525963"/>
          </a:xfrm>
        </p:spPr>
        <p:txBody>
          <a:bodyPr>
            <a:normAutofit fontScale="92500" lnSpcReduction="10000"/>
          </a:bodyPr>
          <a:lstStyle/>
          <a:p>
            <a:pPr eaLnBrk="1" hangingPunct="1"/>
            <a:r>
              <a:rPr lang="en-US" dirty="0"/>
              <a:t>Given points that belong to a line, what is the line?</a:t>
            </a:r>
          </a:p>
          <a:p>
            <a:pPr eaLnBrk="1" hangingPunct="1"/>
            <a:r>
              <a:rPr lang="en-US" dirty="0"/>
              <a:t>How many lines are there?</a:t>
            </a:r>
          </a:p>
          <a:p>
            <a:pPr eaLnBrk="1" hangingPunct="1"/>
            <a:r>
              <a:rPr lang="en-US" dirty="0"/>
              <a:t>Which points belong to which lines?</a:t>
            </a:r>
          </a:p>
          <a:p>
            <a:pPr eaLnBrk="1" hangingPunct="1"/>
            <a:endParaRPr lang="en-US" sz="1200" dirty="0"/>
          </a:p>
          <a:p>
            <a:pPr eaLnBrk="1" hangingPunct="1"/>
            <a:r>
              <a:rPr lang="en-US" dirty="0"/>
              <a:t>Hough Transform is a voting technique that can be used to answer all of these questions.</a:t>
            </a:r>
          </a:p>
          <a:p>
            <a:pPr lvl="1" eaLnBrk="1" hangingPunct="1">
              <a:buNone/>
            </a:pPr>
            <a:r>
              <a:rPr lang="en-US" u="sng" dirty="0"/>
              <a:t>Main idea</a:t>
            </a:r>
            <a:r>
              <a:rPr lang="en-US" dirty="0"/>
              <a:t>: </a:t>
            </a:r>
          </a:p>
          <a:p>
            <a:pPr lvl="1" eaLnBrk="1" hangingPunct="1">
              <a:buNone/>
            </a:pPr>
            <a:r>
              <a:rPr lang="en-US" dirty="0"/>
              <a:t>1.  Record vote for each possible line on which each edge point lies.</a:t>
            </a:r>
          </a:p>
          <a:p>
            <a:pPr lvl="1" eaLnBrk="1" hangingPunct="1">
              <a:buNone/>
            </a:pPr>
            <a:r>
              <a:rPr lang="en-US" dirty="0"/>
              <a:t>2.  Look for lines that get many votes</a:t>
            </a:r>
            <a:r>
              <a:rPr lang="en-US" sz="2000" dirty="0"/>
              <a:t>.</a:t>
            </a:r>
          </a:p>
        </p:txBody>
      </p:sp>
      <p:pic>
        <p:nvPicPr>
          <p:cNvPr id="53252" name="Picture 23"/>
          <p:cNvPicPr>
            <a:picLocks noChangeAspect="1" noChangeArrowheads="1"/>
          </p:cNvPicPr>
          <p:nvPr/>
        </p:nvPicPr>
        <p:blipFill>
          <a:blip r:embed="rId3" cstate="print"/>
          <a:srcRect/>
          <a:stretch>
            <a:fillRect/>
          </a:stretch>
        </p:blipFill>
        <p:spPr bwMode="auto">
          <a:xfrm>
            <a:off x="8031189" y="2679671"/>
            <a:ext cx="1789137" cy="1789137"/>
          </a:xfrm>
          <a:prstGeom prst="rect">
            <a:avLst/>
          </a:prstGeom>
          <a:noFill/>
          <a:ln w="9525">
            <a:noFill/>
            <a:miter lim="800000"/>
            <a:headEnd/>
            <a:tailEnd/>
          </a:ln>
        </p:spPr>
      </p:pic>
      <p:pic>
        <p:nvPicPr>
          <p:cNvPr id="53253" name="Picture 24"/>
          <p:cNvPicPr>
            <a:picLocks noChangeAspect="1" noChangeArrowheads="1"/>
          </p:cNvPicPr>
          <p:nvPr/>
        </p:nvPicPr>
        <p:blipFill>
          <a:blip r:embed="rId4" cstate="print"/>
          <a:srcRect/>
          <a:stretch>
            <a:fillRect/>
          </a:stretch>
        </p:blipFill>
        <p:spPr bwMode="auto">
          <a:xfrm>
            <a:off x="8031190" y="800065"/>
            <a:ext cx="1789137" cy="1789137"/>
          </a:xfrm>
          <a:prstGeom prst="rect">
            <a:avLst/>
          </a:prstGeom>
          <a:noFill/>
          <a:ln w="9525">
            <a:noFill/>
            <a:miter lim="800000"/>
            <a:headEnd/>
            <a:tailEnd/>
          </a:ln>
        </p:spPr>
      </p:pic>
      <p:pic>
        <p:nvPicPr>
          <p:cNvPr id="53254" name="Picture 25"/>
          <p:cNvPicPr>
            <a:picLocks noChangeAspect="1" noChangeArrowheads="1"/>
          </p:cNvPicPr>
          <p:nvPr/>
        </p:nvPicPr>
        <p:blipFill>
          <a:blip r:embed="rId5" cstate="print"/>
          <a:srcRect/>
          <a:stretch>
            <a:fillRect/>
          </a:stretch>
        </p:blipFill>
        <p:spPr bwMode="auto">
          <a:xfrm>
            <a:off x="8031190" y="4597417"/>
            <a:ext cx="1789137" cy="1789137"/>
          </a:xfrm>
          <a:prstGeom prst="rect">
            <a:avLst/>
          </a:prstGeom>
          <a:noFill/>
          <a:ln w="9525">
            <a:noFill/>
            <a:miter lim="800000"/>
            <a:headEnd/>
            <a:tailEnd/>
          </a:ln>
        </p:spPr>
      </p:pic>
      <p:sp>
        <p:nvSpPr>
          <p:cNvPr id="7" name="TextBox 6"/>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8" name="Slide Number Placeholder 7"/>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FED13BAD-D3CD-4709-A2BF-5D45E7943025}" type="slidenum">
              <a:rPr lang="en-US" sz="1400">
                <a:solidFill>
                  <a:srgbClr val="000000"/>
                </a:solidFill>
                <a:latin typeface="Arial" charset="0"/>
              </a:rPr>
              <a:pPr algn="r" rtl="0" fontAlgn="base">
                <a:spcBef>
                  <a:spcPct val="0"/>
                </a:spcBef>
                <a:spcAft>
                  <a:spcPct val="0"/>
                </a:spcAft>
                <a:defRPr/>
              </a:pPr>
              <a:t>59</a:t>
            </a:fld>
            <a:endParaRPr lang="en-US" sz="1400">
              <a:solidFill>
                <a:srgbClr val="000000"/>
              </a:solidFill>
              <a:latin typeface="Arial" charset="0"/>
            </a:endParaRPr>
          </a:p>
        </p:txBody>
      </p:sp>
    </p:spTree>
    <p:extLst>
      <p:ext uri="{BB962C8B-B14F-4D97-AF65-F5344CB8AC3E}">
        <p14:creationId xmlns:p14="http://schemas.microsoft.com/office/powerpoint/2010/main" val="402238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9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90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99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69B0-0A14-4048-9F78-72AC37689C56}"/>
              </a:ext>
            </a:extLst>
          </p:cNvPr>
          <p:cNvSpPr>
            <a:spLocks noGrp="1"/>
          </p:cNvSpPr>
          <p:nvPr>
            <p:ph type="title"/>
          </p:nvPr>
        </p:nvSpPr>
        <p:spPr/>
        <p:txBody>
          <a:bodyPr/>
          <a:lstStyle/>
          <a:p>
            <a:r>
              <a:rPr lang="en-IN" dirty="0"/>
              <a:t>Key point detection</a:t>
            </a:r>
          </a:p>
        </p:txBody>
      </p:sp>
      <p:sp>
        <p:nvSpPr>
          <p:cNvPr id="3" name="Content Placeholder 2">
            <a:extLst>
              <a:ext uri="{FF2B5EF4-FFF2-40B4-BE49-F238E27FC236}">
                <a16:creationId xmlns:a16="http://schemas.microsoft.com/office/drawing/2014/main" id="{0A0EC1CD-D1CD-4BE0-A0D9-96699BEAAED1}"/>
              </a:ext>
            </a:extLst>
          </p:cNvPr>
          <p:cNvSpPr>
            <a:spLocks noGrp="1"/>
          </p:cNvSpPr>
          <p:nvPr>
            <p:ph idx="1"/>
          </p:nvPr>
        </p:nvSpPr>
        <p:spPr/>
        <p:txBody>
          <a:bodyPr/>
          <a:lstStyle/>
          <a:p>
            <a:pPr>
              <a:lnSpc>
                <a:spcPct val="107000"/>
              </a:lnSpc>
              <a:spcAft>
                <a:spcPts val="800"/>
              </a:spcAft>
            </a:pPr>
            <a:r>
              <a:rPr lang="en-IN" sz="1800" b="0" dirty="0">
                <a:effectLst/>
                <a:latin typeface="Calibri" panose="020F0502020204030204" pitchFamily="34" charset="0"/>
                <a:ea typeface="Calibri" panose="020F0502020204030204" pitchFamily="34" charset="0"/>
                <a:cs typeface="Times New Roman" panose="02020603050405020304" pitchFamily="18" charset="0"/>
              </a:rPr>
              <a:t>The feature detection can be further broken down into </a:t>
            </a:r>
            <a:r>
              <a:rPr lang="en-IN" sz="1800" dirty="0">
                <a:effectLst/>
                <a:latin typeface="Calibri" panose="020F0502020204030204" pitchFamily="34" charset="0"/>
                <a:ea typeface="Calibri" panose="020F0502020204030204" pitchFamily="34" charset="0"/>
                <a:cs typeface="Times New Roman" panose="02020603050405020304" pitchFamily="18" charset="0"/>
              </a:rPr>
              <a:t>four stages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as listed below</a:t>
            </a: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Feature detection (extraction) stage</a:t>
            </a:r>
            <a:r>
              <a:rPr lang="en-IN" sz="1800" b="0" dirty="0">
                <a:effectLst/>
                <a:latin typeface="Calibri" panose="020F0502020204030204" pitchFamily="34" charset="0"/>
                <a:ea typeface="Calibri" panose="020F0502020204030204" pitchFamily="34" charset="0"/>
                <a:cs typeface="Times New Roman" panose="02020603050405020304" pitchFamily="18" charset="0"/>
              </a:rPr>
              <a:t>: </a:t>
            </a:r>
          </a:p>
          <a:p>
            <a:pPr marL="990600" indent="381000">
              <a:lnSpc>
                <a:spcPct val="107000"/>
              </a:lnSpc>
            </a:pPr>
            <a:r>
              <a:rPr lang="en-IN" sz="1800" b="0" dirty="0">
                <a:effectLst/>
                <a:latin typeface="Calibri" panose="020F0502020204030204" pitchFamily="34" charset="0"/>
                <a:ea typeface="Calibri" panose="020F0502020204030204" pitchFamily="34" charset="0"/>
                <a:cs typeface="Times New Roman" panose="02020603050405020304" pitchFamily="18" charset="0"/>
              </a:rPr>
              <a:t>the images are searched for the locations that match well with all the images. </a:t>
            </a: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Feature description:</a:t>
            </a:r>
          </a:p>
          <a:p>
            <a:pPr marL="1371600">
              <a:lnSpc>
                <a:spcPct val="107000"/>
              </a:lnSpc>
            </a:pPr>
            <a:r>
              <a:rPr lang="en-IN" sz="1800" b="0" dirty="0">
                <a:effectLst/>
                <a:latin typeface="Calibri" panose="020F0502020204030204" pitchFamily="34" charset="0"/>
                <a:ea typeface="Calibri" panose="020F0502020204030204" pitchFamily="34" charset="0"/>
                <a:cs typeface="Times New Roman" panose="02020603050405020304" pitchFamily="18" charset="0"/>
              </a:rPr>
              <a:t>The detected key point location and the region around it is converted in to a more compact, stable (invariant) representation for better matching with other descriptors. </a:t>
            </a:r>
          </a:p>
          <a:p>
            <a:pPr marL="0" lvl="0" indent="0">
              <a:lnSpc>
                <a:spcPct val="107000"/>
              </a:lnSpc>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Feature matching:</a:t>
            </a:r>
          </a:p>
          <a:p>
            <a:pPr marL="1371600">
              <a:lnSpc>
                <a:spcPct val="107000"/>
              </a:lnSpc>
            </a:pPr>
            <a:r>
              <a:rPr lang="en-IN" sz="1800" b="0" dirty="0">
                <a:effectLst/>
                <a:latin typeface="Calibri" panose="020F0502020204030204" pitchFamily="34" charset="0"/>
                <a:ea typeface="Calibri" panose="020F0502020204030204" pitchFamily="34" charset="0"/>
                <a:cs typeface="Times New Roman" panose="02020603050405020304" pitchFamily="18" charset="0"/>
              </a:rPr>
              <a:t>Searches for the likely candidate matches of the descriptors in other images. </a:t>
            </a:r>
          </a:p>
          <a:p>
            <a:pPr marL="0" lvl="0" indent="0">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Feature tracking:</a:t>
            </a:r>
          </a:p>
          <a:p>
            <a:pPr marL="895350" indent="439738"/>
            <a:r>
              <a:rPr lang="en-IN" sz="1800" b="0" dirty="0">
                <a:effectLst/>
                <a:latin typeface="Calibri" panose="020F0502020204030204" pitchFamily="34" charset="0"/>
                <a:ea typeface="Calibri" panose="020F0502020204030204" pitchFamily="34" charset="0"/>
                <a:cs typeface="Times New Roman" panose="02020603050405020304" pitchFamily="18" charset="0"/>
              </a:rPr>
              <a:t>Searches only a small neighbourhood around the detected key point location and is more suitable for video</a:t>
            </a:r>
            <a:endParaRPr lang="en-IN" b="0" dirty="0"/>
          </a:p>
        </p:txBody>
      </p:sp>
      <p:sp>
        <p:nvSpPr>
          <p:cNvPr id="4" name="Footer Placeholder 3">
            <a:extLst>
              <a:ext uri="{FF2B5EF4-FFF2-40B4-BE49-F238E27FC236}">
                <a16:creationId xmlns:a16="http://schemas.microsoft.com/office/drawing/2014/main" id="{BB66BA16-7E06-42F2-86B1-EBB77778ACE5}"/>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93990D40-10E0-4CEB-ACEA-8C0AC2275691}"/>
              </a:ext>
            </a:extLst>
          </p:cNvPr>
          <p:cNvSpPr>
            <a:spLocks noGrp="1"/>
          </p:cNvSpPr>
          <p:nvPr>
            <p:ph type="sldNum" sz="quarter" idx="12"/>
          </p:nvPr>
        </p:nvSpPr>
        <p:spPr/>
        <p:txBody>
          <a:bodyPr/>
          <a:lstStyle/>
          <a:p>
            <a:fld id="{06AC2BAF-6E0E-4899-AC44-A744DBDDF038}" type="slidenum">
              <a:rPr lang="en-IN" smtClean="0"/>
              <a:t>6</a:t>
            </a:fld>
            <a:endParaRPr lang="en-IN"/>
          </a:p>
        </p:txBody>
      </p:sp>
      <p:sp>
        <p:nvSpPr>
          <p:cNvPr id="7" name="TextBox 6">
            <a:extLst>
              <a:ext uri="{FF2B5EF4-FFF2-40B4-BE49-F238E27FC236}">
                <a16:creationId xmlns:a16="http://schemas.microsoft.com/office/drawing/2014/main" id="{EF5AD0DE-A02E-4F35-BB81-06260F719751}"/>
              </a:ext>
            </a:extLst>
          </p:cNvPr>
          <p:cNvSpPr txBox="1"/>
          <p:nvPr/>
        </p:nvSpPr>
        <p:spPr>
          <a:xfrm>
            <a:off x="902737" y="6029687"/>
            <a:ext cx="6097554" cy="369332"/>
          </a:xfrm>
          <a:prstGeom prst="rect">
            <a:avLst/>
          </a:prstGeom>
          <a:noFill/>
        </p:spPr>
        <p:txBody>
          <a:bodyPr wrap="square">
            <a:spAutoFit/>
          </a:bodyPr>
          <a:lstStyle/>
          <a:p>
            <a:pPr>
              <a:buFont typeface="Arial" panose="020B0604020202020204" pitchFamily="34" charset="0"/>
              <a:buNone/>
            </a:pPr>
            <a:r>
              <a:rPr lang="en-US" altLang="en-US" b="1" dirty="0">
                <a:solidFill>
                  <a:srgbClr val="FF0000"/>
                </a:solidFill>
              </a:rPr>
              <a:t>Detect points that are </a:t>
            </a:r>
            <a:r>
              <a:rPr lang="en-US" altLang="en-US" b="1" i="1" dirty="0">
                <a:solidFill>
                  <a:srgbClr val="FF0000"/>
                </a:solidFill>
              </a:rPr>
              <a:t>repeatable</a:t>
            </a:r>
            <a:r>
              <a:rPr lang="en-US" altLang="en-US" b="1" dirty="0">
                <a:solidFill>
                  <a:srgbClr val="FF0000"/>
                </a:solidFill>
              </a:rPr>
              <a:t> and </a:t>
            </a:r>
            <a:r>
              <a:rPr lang="en-US" altLang="en-US" b="1" i="1" dirty="0">
                <a:solidFill>
                  <a:srgbClr val="FF0000"/>
                </a:solidFill>
              </a:rPr>
              <a:t>distinctive</a:t>
            </a:r>
          </a:p>
        </p:txBody>
      </p:sp>
    </p:spTree>
    <p:extLst>
      <p:ext uri="{BB962C8B-B14F-4D97-AF65-F5344CB8AC3E}">
        <p14:creationId xmlns:p14="http://schemas.microsoft.com/office/powerpoint/2010/main" val="3835445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a:t>Finding lines in an image: Hough space</a:t>
            </a:r>
          </a:p>
        </p:txBody>
      </p:sp>
      <p:sp>
        <p:nvSpPr>
          <p:cNvPr id="56323" name="Rectangle 3"/>
          <p:cNvSpPr>
            <a:spLocks noGrp="1" noChangeArrowheads="1"/>
          </p:cNvSpPr>
          <p:nvPr>
            <p:ph type="body" idx="1"/>
          </p:nvPr>
        </p:nvSpPr>
        <p:spPr>
          <a:xfrm>
            <a:off x="1905002" y="4114800"/>
            <a:ext cx="8762993" cy="2362200"/>
          </a:xfrm>
        </p:spPr>
        <p:txBody>
          <a:bodyPr>
            <a:normAutofit/>
          </a:bodyPr>
          <a:lstStyle/>
          <a:p>
            <a:pPr eaLnBrk="1" hangingPunct="1">
              <a:buFontTx/>
              <a:buNone/>
            </a:pPr>
            <a:r>
              <a:rPr lang="en-US" dirty="0"/>
              <a:t>Connection image (</a:t>
            </a:r>
            <a:r>
              <a:rPr lang="en-US" dirty="0" err="1"/>
              <a:t>x,y</a:t>
            </a:r>
            <a:r>
              <a:rPr lang="en-US" dirty="0"/>
              <a:t>) and Hough (</a:t>
            </a:r>
            <a:r>
              <a:rPr lang="en-US" dirty="0" err="1"/>
              <a:t>m,b</a:t>
            </a:r>
            <a:r>
              <a:rPr lang="en-US" dirty="0"/>
              <a:t>) spaces:</a:t>
            </a:r>
          </a:p>
          <a:p>
            <a:pPr lvl="1" eaLnBrk="1" hangingPunct="1"/>
            <a:r>
              <a:rPr lang="en-US" dirty="0"/>
              <a:t>Line in image corresponds to a point in Hough space</a:t>
            </a:r>
          </a:p>
          <a:p>
            <a:pPr lvl="1" eaLnBrk="1" hangingPunct="1"/>
            <a:r>
              <a:rPr lang="en-US" dirty="0"/>
              <a:t>To go from image space to Hough space:</a:t>
            </a:r>
          </a:p>
          <a:p>
            <a:pPr lvl="2" eaLnBrk="1" hangingPunct="1"/>
            <a:r>
              <a:rPr lang="en-US" sz="1800" dirty="0"/>
              <a:t>given a set of points (</a:t>
            </a:r>
            <a:r>
              <a:rPr lang="en-US" sz="1800" dirty="0" err="1"/>
              <a:t>x,y</a:t>
            </a:r>
            <a:r>
              <a:rPr lang="en-US" sz="1800" dirty="0"/>
              <a:t>), find all (</a:t>
            </a:r>
            <a:r>
              <a:rPr lang="en-US" sz="1800" dirty="0" err="1"/>
              <a:t>m,b</a:t>
            </a:r>
            <a:r>
              <a:rPr lang="en-US" sz="1800" dirty="0"/>
              <a:t>) such that </a:t>
            </a:r>
            <a:r>
              <a:rPr lang="en-US" sz="1800" dirty="0" err="1"/>
              <a:t>y</a:t>
            </a:r>
            <a:r>
              <a:rPr lang="en-US" sz="1800" dirty="0"/>
              <a:t> = </a:t>
            </a:r>
            <a:r>
              <a:rPr lang="en-US" sz="1800" dirty="0" err="1"/>
              <a:t>mx</a:t>
            </a:r>
            <a:r>
              <a:rPr lang="en-US" sz="1800" dirty="0"/>
              <a:t> + </a:t>
            </a:r>
            <a:r>
              <a:rPr lang="en-US" sz="1800" dirty="0" err="1"/>
              <a:t>b</a:t>
            </a:r>
            <a:endParaRPr lang="en-US" sz="1800" dirty="0"/>
          </a:p>
        </p:txBody>
      </p:sp>
      <p:grpSp>
        <p:nvGrpSpPr>
          <p:cNvPr id="24" name="Group 23"/>
          <p:cNvGrpSpPr/>
          <p:nvPr/>
        </p:nvGrpSpPr>
        <p:grpSpPr>
          <a:xfrm>
            <a:off x="2482850" y="1114426"/>
            <a:ext cx="2476500" cy="2695575"/>
            <a:chOff x="958850" y="1114425"/>
            <a:chExt cx="2476500" cy="2695575"/>
          </a:xfrm>
        </p:grpSpPr>
        <p:sp>
          <p:nvSpPr>
            <p:cNvPr id="56324" name="Line 4"/>
            <p:cNvSpPr>
              <a:spLocks noChangeShapeType="1"/>
            </p:cNvSpPr>
            <p:nvPr/>
          </p:nvSpPr>
          <p:spPr bwMode="auto">
            <a:xfrm flipV="1">
              <a:off x="129540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6325" name="Line 5"/>
            <p:cNvSpPr>
              <a:spLocks noChangeShapeType="1"/>
            </p:cNvSpPr>
            <p:nvPr/>
          </p:nvSpPr>
          <p:spPr bwMode="auto">
            <a:xfrm>
              <a:off x="129540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6326" name="Text Box 6"/>
            <p:cNvSpPr txBox="1">
              <a:spLocks noChangeArrowheads="1"/>
            </p:cNvSpPr>
            <p:nvPr/>
          </p:nvSpPr>
          <p:spPr bwMode="auto">
            <a:xfrm>
              <a:off x="3124200" y="3048000"/>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x</a:t>
              </a:r>
            </a:p>
          </p:txBody>
        </p:sp>
        <p:sp>
          <p:nvSpPr>
            <p:cNvPr id="56327" name="Text Box 7"/>
            <p:cNvSpPr txBox="1">
              <a:spLocks noChangeArrowheads="1"/>
            </p:cNvSpPr>
            <p:nvPr/>
          </p:nvSpPr>
          <p:spPr bwMode="auto">
            <a:xfrm>
              <a:off x="958850" y="1114425"/>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y</a:t>
              </a:r>
            </a:p>
          </p:txBody>
        </p:sp>
        <p:sp>
          <p:nvSpPr>
            <p:cNvPr id="56328" name="Line 8"/>
            <p:cNvSpPr>
              <a:spLocks noChangeShapeType="1"/>
            </p:cNvSpPr>
            <p:nvPr/>
          </p:nvSpPr>
          <p:spPr bwMode="auto">
            <a:xfrm flipV="1">
              <a:off x="1676400" y="1981200"/>
              <a:ext cx="1447800" cy="533400"/>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pic>
          <p:nvPicPr>
            <p:cNvPr id="56329" name="Picture 9" descr="Edittex"/>
            <p:cNvPicPr>
              <a:picLocks noChangeAspect="1" noChangeArrowheads="1"/>
            </p:cNvPicPr>
            <p:nvPr>
              <p:custDataLst>
                <p:tags r:id="rId1"/>
              </p:custDataLst>
            </p:nvPr>
          </p:nvPicPr>
          <p:blipFill>
            <a:blip r:embed="rId4" cstate="print"/>
            <a:srcRect/>
            <a:stretch>
              <a:fillRect/>
            </a:stretch>
          </p:blipFill>
          <p:spPr bwMode="auto">
            <a:xfrm>
              <a:off x="1874838" y="1755775"/>
              <a:ext cx="1554162" cy="225425"/>
            </a:xfrm>
            <a:prstGeom prst="rect">
              <a:avLst/>
            </a:prstGeom>
            <a:noFill/>
            <a:ln w="9525">
              <a:noFill/>
              <a:miter lim="800000"/>
              <a:headEnd/>
              <a:tailEnd/>
            </a:ln>
          </p:spPr>
        </p:pic>
        <p:sp>
          <p:nvSpPr>
            <p:cNvPr id="56337" name="Text Box 17"/>
            <p:cNvSpPr txBox="1">
              <a:spLocks noChangeArrowheads="1"/>
            </p:cNvSpPr>
            <p:nvPr/>
          </p:nvSpPr>
          <p:spPr bwMode="auto">
            <a:xfrm>
              <a:off x="1447800" y="3352800"/>
              <a:ext cx="1914525" cy="45720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image space</a:t>
              </a:r>
            </a:p>
          </p:txBody>
        </p:sp>
      </p:grpSp>
      <p:grpSp>
        <p:nvGrpSpPr>
          <p:cNvPr id="22" name="Group 21"/>
          <p:cNvGrpSpPr/>
          <p:nvPr/>
        </p:nvGrpSpPr>
        <p:grpSpPr>
          <a:xfrm>
            <a:off x="6438900" y="1114425"/>
            <a:ext cx="3695700" cy="2700338"/>
            <a:chOff x="4914900" y="1114425"/>
            <a:chExt cx="3695700" cy="2700338"/>
          </a:xfrm>
        </p:grpSpPr>
        <p:sp>
          <p:nvSpPr>
            <p:cNvPr id="56330" name="Line 10"/>
            <p:cNvSpPr>
              <a:spLocks noChangeShapeType="1"/>
            </p:cNvSpPr>
            <p:nvPr/>
          </p:nvSpPr>
          <p:spPr bwMode="auto">
            <a:xfrm flipV="1">
              <a:off x="545465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6331" name="Line 11"/>
            <p:cNvSpPr>
              <a:spLocks noChangeShapeType="1"/>
            </p:cNvSpPr>
            <p:nvPr/>
          </p:nvSpPr>
          <p:spPr bwMode="auto">
            <a:xfrm>
              <a:off x="545465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6332" name="Text Box 12"/>
            <p:cNvSpPr txBox="1">
              <a:spLocks noChangeArrowheads="1"/>
            </p:cNvSpPr>
            <p:nvPr/>
          </p:nvSpPr>
          <p:spPr bwMode="auto">
            <a:xfrm>
              <a:off x="7283450" y="3048000"/>
              <a:ext cx="39528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m</a:t>
              </a:r>
            </a:p>
          </p:txBody>
        </p:sp>
        <p:sp>
          <p:nvSpPr>
            <p:cNvPr id="56333" name="Text Box 13"/>
            <p:cNvSpPr txBox="1">
              <a:spLocks noChangeArrowheads="1"/>
            </p:cNvSpPr>
            <p:nvPr/>
          </p:nvSpPr>
          <p:spPr bwMode="auto">
            <a:xfrm>
              <a:off x="5105400" y="1114425"/>
              <a:ext cx="32543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b</a:t>
              </a:r>
            </a:p>
          </p:txBody>
        </p:sp>
        <p:sp>
          <p:nvSpPr>
            <p:cNvPr id="56334" name="Oval 14"/>
            <p:cNvSpPr>
              <a:spLocks noChangeArrowheads="1"/>
            </p:cNvSpPr>
            <p:nvPr/>
          </p:nvSpPr>
          <p:spPr bwMode="auto">
            <a:xfrm>
              <a:off x="5715000" y="259080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56335" name="Text Box 15"/>
            <p:cNvSpPr txBox="1">
              <a:spLocks noChangeArrowheads="1"/>
            </p:cNvSpPr>
            <p:nvPr/>
          </p:nvSpPr>
          <p:spPr bwMode="auto">
            <a:xfrm>
              <a:off x="5562600" y="3032125"/>
              <a:ext cx="492443"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dirty="0">
                  <a:solidFill>
                    <a:srgbClr val="000000"/>
                  </a:solidFill>
                  <a:latin typeface="Arial" charset="0"/>
                </a:rPr>
                <a:t>m</a:t>
              </a:r>
              <a:r>
                <a:rPr lang="en-US" sz="2000" i="1" baseline="-25000" dirty="0">
                  <a:solidFill>
                    <a:srgbClr val="000000"/>
                  </a:solidFill>
                  <a:latin typeface="Arial" charset="0"/>
                </a:rPr>
                <a:t>0</a:t>
              </a:r>
            </a:p>
          </p:txBody>
        </p:sp>
        <p:sp>
          <p:nvSpPr>
            <p:cNvPr id="56336" name="Text Box 16"/>
            <p:cNvSpPr txBox="1">
              <a:spLocks noChangeArrowheads="1"/>
            </p:cNvSpPr>
            <p:nvPr/>
          </p:nvSpPr>
          <p:spPr bwMode="auto">
            <a:xfrm>
              <a:off x="5019675" y="2409825"/>
              <a:ext cx="421910"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a:solidFill>
                    <a:srgbClr val="000000"/>
                  </a:solidFill>
                  <a:latin typeface="Arial" charset="0"/>
                </a:rPr>
                <a:t>b</a:t>
              </a:r>
              <a:r>
                <a:rPr lang="en-US" sz="2000" i="1" baseline="-25000">
                  <a:solidFill>
                    <a:srgbClr val="000000"/>
                  </a:solidFill>
                  <a:latin typeface="Arial" charset="0"/>
                </a:rPr>
                <a:t>0</a:t>
              </a:r>
            </a:p>
          </p:txBody>
        </p:sp>
        <p:sp>
          <p:nvSpPr>
            <p:cNvPr id="56338" name="Text Box 18"/>
            <p:cNvSpPr txBox="1">
              <a:spLocks noChangeArrowheads="1"/>
            </p:cNvSpPr>
            <p:nvPr/>
          </p:nvSpPr>
          <p:spPr bwMode="auto">
            <a:xfrm>
              <a:off x="4914900" y="3352800"/>
              <a:ext cx="3695700" cy="461963"/>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Hough (parameter) space</a:t>
              </a:r>
            </a:p>
          </p:txBody>
        </p:sp>
      </p:grpSp>
      <p:sp>
        <p:nvSpPr>
          <p:cNvPr id="56339" name="Line 19"/>
          <p:cNvSpPr>
            <a:spLocks noChangeShapeType="1"/>
          </p:cNvSpPr>
          <p:nvPr/>
        </p:nvSpPr>
        <p:spPr bwMode="auto">
          <a:xfrm>
            <a:off x="5334000" y="2209800"/>
            <a:ext cx="914400" cy="0"/>
          </a:xfrm>
          <a:prstGeom prst="line">
            <a:avLst/>
          </a:prstGeom>
          <a:noFill/>
          <a:ln w="57150">
            <a:solidFill>
              <a:schemeClr val="folHlink"/>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6340" name="TextBox 21"/>
          <p:cNvSpPr txBox="1">
            <a:spLocks noChangeArrowheads="1"/>
          </p:cNvSpPr>
          <p:nvPr/>
        </p:nvSpPr>
        <p:spPr bwMode="auto">
          <a:xfrm>
            <a:off x="8739255" y="6581776"/>
            <a:ext cx="2286000" cy="276225"/>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1200" dirty="0">
                <a:solidFill>
                  <a:srgbClr val="000000"/>
                </a:solidFill>
                <a:latin typeface="Arial" charset="0"/>
              </a:rPr>
              <a:t>Slide credit: Steve Seitz</a:t>
            </a:r>
          </a:p>
        </p:txBody>
      </p:sp>
      <p:sp>
        <p:nvSpPr>
          <p:cNvPr id="21" name="Slide Number Placeholder 20"/>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defRPr/>
            </a:pPr>
            <a:fld id="{973018B4-3933-4F62-A5FA-67D0DCE8653B}" type="slidenum">
              <a:rPr lang="en-US" sz="1400">
                <a:solidFill>
                  <a:srgbClr val="000000"/>
                </a:solidFill>
                <a:latin typeface="Times New Roman" pitchFamily="18" charset="0"/>
              </a:rPr>
              <a:pPr algn="r" rtl="0" eaLnBrk="0" fontAlgn="base" hangingPunct="0">
                <a:spcBef>
                  <a:spcPct val="0"/>
                </a:spcBef>
                <a:spcAft>
                  <a:spcPct val="0"/>
                </a:spcAft>
                <a:defRPr/>
              </a:pPr>
              <a:t>60</a:t>
            </a:fld>
            <a:endParaRPr lang="en-US" sz="1400">
              <a:solidFill>
                <a:srgbClr val="000000"/>
              </a:solidFill>
              <a:latin typeface="Times New Roman" pitchFamily="18" charset="0"/>
            </a:endParaRPr>
          </a:p>
        </p:txBody>
      </p:sp>
      <p:sp>
        <p:nvSpPr>
          <p:cNvPr id="23" name="TextBox 22"/>
          <p:cNvSpPr txBox="1"/>
          <p:nvPr/>
        </p:nvSpPr>
        <p:spPr>
          <a:xfrm>
            <a:off x="8382000" y="877670"/>
            <a:ext cx="2514600" cy="646331"/>
          </a:xfrm>
          <a:prstGeom prst="rect">
            <a:avLst/>
          </a:prstGeom>
          <a:noFill/>
        </p:spPr>
        <p:txBody>
          <a:bodyPr wrap="square" rtlCol="0">
            <a:spAutoFit/>
          </a:bodyPr>
          <a:lstStyle/>
          <a:p>
            <a:pPr algn="ctr"/>
            <a:r>
              <a:rPr lang="en-US" dirty="0"/>
              <a:t>Equation of a line?</a:t>
            </a:r>
          </a:p>
          <a:p>
            <a:pPr algn="ctr"/>
            <a:r>
              <a:rPr lang="en-US" dirty="0" err="1"/>
              <a:t>y</a:t>
            </a:r>
            <a:r>
              <a:rPr lang="en-US" dirty="0"/>
              <a:t> = </a:t>
            </a:r>
            <a:r>
              <a:rPr lang="en-US" dirty="0" err="1"/>
              <a:t>mx</a:t>
            </a:r>
            <a:r>
              <a:rPr lang="en-US" dirty="0"/>
              <a:t> + </a:t>
            </a:r>
            <a:r>
              <a:rPr lang="en-US" dirty="0" err="1"/>
              <a:t>b</a:t>
            </a:r>
            <a:endParaRPr lang="en-US" dirty="0"/>
          </a:p>
        </p:txBody>
      </p:sp>
    </p:spTree>
    <p:extLst>
      <p:ext uri="{BB962C8B-B14F-4D97-AF65-F5344CB8AC3E}">
        <p14:creationId xmlns:p14="http://schemas.microsoft.com/office/powerpoint/2010/main" val="38053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3"/>
      <p:bldP spid="56339" grpId="0" animBg="1"/>
      <p:bldP spid="2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a:t>Finding lines in an image: Hough space</a:t>
            </a:r>
          </a:p>
        </p:txBody>
      </p:sp>
      <p:sp>
        <p:nvSpPr>
          <p:cNvPr id="57347" name="Rectangle 3"/>
          <p:cNvSpPr>
            <a:spLocks noGrp="1" noChangeArrowheads="1"/>
          </p:cNvSpPr>
          <p:nvPr>
            <p:ph type="body" idx="1"/>
          </p:nvPr>
        </p:nvSpPr>
        <p:spPr>
          <a:xfrm>
            <a:off x="2209800" y="4114800"/>
            <a:ext cx="8153400" cy="1905000"/>
          </a:xfrm>
        </p:spPr>
        <p:txBody>
          <a:bodyPr>
            <a:normAutofit fontScale="92500" lnSpcReduction="10000"/>
          </a:bodyPr>
          <a:lstStyle/>
          <a:p>
            <a:pPr eaLnBrk="1" hangingPunct="1">
              <a:buFontTx/>
              <a:buNone/>
            </a:pPr>
            <a:r>
              <a:rPr lang="en-US"/>
              <a:t>Connection between image (x,y) and Hough (m,b) spaces</a:t>
            </a:r>
          </a:p>
          <a:p>
            <a:pPr lvl="1" eaLnBrk="1" hangingPunct="1"/>
            <a:r>
              <a:rPr lang="en-US"/>
              <a:t>A line in the image corresponds to a point in Hough space</a:t>
            </a:r>
          </a:p>
          <a:p>
            <a:pPr lvl="1" eaLnBrk="1" hangingPunct="1"/>
            <a:r>
              <a:rPr lang="en-US"/>
              <a:t>To go from image space to Hough space:</a:t>
            </a:r>
          </a:p>
          <a:p>
            <a:pPr lvl="2" eaLnBrk="1" hangingPunct="1"/>
            <a:r>
              <a:rPr lang="en-US" sz="1800"/>
              <a:t>given a set of points (x,y), find all (m,b) such that y = mx + b</a:t>
            </a:r>
          </a:p>
          <a:p>
            <a:pPr lvl="1" eaLnBrk="1" hangingPunct="1"/>
            <a:r>
              <a:rPr lang="en-US"/>
              <a:t>What does a point (x</a:t>
            </a:r>
            <a:r>
              <a:rPr lang="en-US" baseline="-25000"/>
              <a:t>0</a:t>
            </a:r>
            <a:r>
              <a:rPr lang="en-US"/>
              <a:t>, y</a:t>
            </a:r>
            <a:r>
              <a:rPr lang="en-US" baseline="-25000"/>
              <a:t>0</a:t>
            </a:r>
            <a:r>
              <a:rPr lang="en-US"/>
              <a:t>) in the image space map to?</a:t>
            </a:r>
          </a:p>
        </p:txBody>
      </p:sp>
      <p:sp>
        <p:nvSpPr>
          <p:cNvPr id="57348" name="Line 4"/>
          <p:cNvSpPr>
            <a:spLocks noChangeShapeType="1"/>
          </p:cNvSpPr>
          <p:nvPr/>
        </p:nvSpPr>
        <p:spPr bwMode="auto">
          <a:xfrm flipV="1">
            <a:off x="281940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7349" name="Line 5"/>
          <p:cNvSpPr>
            <a:spLocks noChangeShapeType="1"/>
          </p:cNvSpPr>
          <p:nvPr/>
        </p:nvSpPr>
        <p:spPr bwMode="auto">
          <a:xfrm>
            <a:off x="281940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7350" name="Text Box 6"/>
          <p:cNvSpPr txBox="1">
            <a:spLocks noChangeArrowheads="1"/>
          </p:cNvSpPr>
          <p:nvPr/>
        </p:nvSpPr>
        <p:spPr bwMode="auto">
          <a:xfrm>
            <a:off x="4648200" y="3048001"/>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x</a:t>
            </a:r>
          </a:p>
        </p:txBody>
      </p:sp>
      <p:sp>
        <p:nvSpPr>
          <p:cNvPr id="57351" name="Text Box 7"/>
          <p:cNvSpPr txBox="1">
            <a:spLocks noChangeArrowheads="1"/>
          </p:cNvSpPr>
          <p:nvPr/>
        </p:nvSpPr>
        <p:spPr bwMode="auto">
          <a:xfrm>
            <a:off x="2482850" y="1114426"/>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y</a:t>
            </a:r>
          </a:p>
        </p:txBody>
      </p:sp>
      <p:sp>
        <p:nvSpPr>
          <p:cNvPr id="57352" name="Line 8"/>
          <p:cNvSpPr>
            <a:spLocks noChangeShapeType="1"/>
          </p:cNvSpPr>
          <p:nvPr/>
        </p:nvSpPr>
        <p:spPr bwMode="auto">
          <a:xfrm flipV="1">
            <a:off x="697865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7353" name="Line 9"/>
          <p:cNvSpPr>
            <a:spLocks noChangeShapeType="1"/>
          </p:cNvSpPr>
          <p:nvPr/>
        </p:nvSpPr>
        <p:spPr bwMode="auto">
          <a:xfrm>
            <a:off x="697865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7354" name="Text Box 10"/>
          <p:cNvSpPr txBox="1">
            <a:spLocks noChangeArrowheads="1"/>
          </p:cNvSpPr>
          <p:nvPr/>
        </p:nvSpPr>
        <p:spPr bwMode="auto">
          <a:xfrm>
            <a:off x="8807450" y="3048001"/>
            <a:ext cx="39528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m</a:t>
            </a:r>
          </a:p>
        </p:txBody>
      </p:sp>
      <p:sp>
        <p:nvSpPr>
          <p:cNvPr id="57355" name="Text Box 11"/>
          <p:cNvSpPr txBox="1">
            <a:spLocks noChangeArrowheads="1"/>
          </p:cNvSpPr>
          <p:nvPr/>
        </p:nvSpPr>
        <p:spPr bwMode="auto">
          <a:xfrm>
            <a:off x="6629400" y="1114426"/>
            <a:ext cx="32543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b</a:t>
            </a:r>
          </a:p>
        </p:txBody>
      </p:sp>
      <p:sp>
        <p:nvSpPr>
          <p:cNvPr id="57356" name="Oval 12"/>
          <p:cNvSpPr>
            <a:spLocks noChangeArrowheads="1"/>
          </p:cNvSpPr>
          <p:nvPr/>
        </p:nvSpPr>
        <p:spPr bwMode="auto">
          <a:xfrm>
            <a:off x="3352800" y="182880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57357" name="Text Box 13"/>
          <p:cNvSpPr txBox="1">
            <a:spLocks noChangeArrowheads="1"/>
          </p:cNvSpPr>
          <p:nvPr/>
        </p:nvSpPr>
        <p:spPr bwMode="auto">
          <a:xfrm>
            <a:off x="2971801" y="3352800"/>
            <a:ext cx="1914525" cy="45720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image space</a:t>
            </a:r>
          </a:p>
        </p:txBody>
      </p:sp>
      <p:sp>
        <p:nvSpPr>
          <p:cNvPr id="57358" name="Text Box 14"/>
          <p:cNvSpPr txBox="1">
            <a:spLocks noChangeArrowheads="1"/>
          </p:cNvSpPr>
          <p:nvPr/>
        </p:nvSpPr>
        <p:spPr bwMode="auto">
          <a:xfrm>
            <a:off x="6400800" y="3352801"/>
            <a:ext cx="3695700" cy="461963"/>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Hough (parameter) space</a:t>
            </a:r>
          </a:p>
        </p:txBody>
      </p:sp>
      <p:sp>
        <p:nvSpPr>
          <p:cNvPr id="57359" name="Line 15"/>
          <p:cNvSpPr>
            <a:spLocks noChangeShapeType="1"/>
          </p:cNvSpPr>
          <p:nvPr/>
        </p:nvSpPr>
        <p:spPr bwMode="auto">
          <a:xfrm>
            <a:off x="5334000" y="2209800"/>
            <a:ext cx="914400" cy="0"/>
          </a:xfrm>
          <a:prstGeom prst="line">
            <a:avLst/>
          </a:prstGeom>
          <a:noFill/>
          <a:ln w="57150">
            <a:solidFill>
              <a:schemeClr val="folHlink"/>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grpSp>
        <p:nvGrpSpPr>
          <p:cNvPr id="2" name="Group 16"/>
          <p:cNvGrpSpPr>
            <a:grpSpLocks/>
          </p:cNvGrpSpPr>
          <p:nvPr/>
        </p:nvGrpSpPr>
        <p:grpSpPr bwMode="auto">
          <a:xfrm>
            <a:off x="2209800" y="1757364"/>
            <a:ext cx="8153400" cy="4948237"/>
            <a:chOff x="432" y="1107"/>
            <a:chExt cx="5136" cy="3117"/>
          </a:xfrm>
        </p:grpSpPr>
        <p:grpSp>
          <p:nvGrpSpPr>
            <p:cNvPr id="3" name="Group 17"/>
            <p:cNvGrpSpPr>
              <a:grpSpLocks/>
            </p:cNvGrpSpPr>
            <p:nvPr/>
          </p:nvGrpSpPr>
          <p:grpSpPr bwMode="auto">
            <a:xfrm>
              <a:off x="432" y="1248"/>
              <a:ext cx="5136" cy="2976"/>
              <a:chOff x="432" y="1248"/>
              <a:chExt cx="5136" cy="2976"/>
            </a:xfrm>
          </p:grpSpPr>
          <p:sp>
            <p:nvSpPr>
              <p:cNvPr id="57365" name="Line 18"/>
              <p:cNvSpPr>
                <a:spLocks noChangeShapeType="1"/>
              </p:cNvSpPr>
              <p:nvPr/>
            </p:nvSpPr>
            <p:spPr bwMode="auto">
              <a:xfrm>
                <a:off x="3648" y="1248"/>
                <a:ext cx="912" cy="336"/>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7366" name="Rectangle 19"/>
              <p:cNvSpPr>
                <a:spLocks noChangeArrowheads="1"/>
              </p:cNvSpPr>
              <p:nvPr/>
            </p:nvSpPr>
            <p:spPr bwMode="auto">
              <a:xfrm>
                <a:off x="432" y="3792"/>
                <a:ext cx="5136" cy="432"/>
              </a:xfrm>
              <a:prstGeom prst="rect">
                <a:avLst/>
              </a:prstGeom>
              <a:noFill/>
              <a:ln w="9525">
                <a:noFill/>
                <a:miter lim="800000"/>
                <a:headEnd/>
                <a:tailEnd/>
              </a:ln>
            </p:spPr>
            <p:txBody>
              <a:bodyPr/>
              <a:lstStyle/>
              <a:p>
                <a:pPr marL="1143000" lvl="2" indent="-228600" fontAlgn="base">
                  <a:spcBef>
                    <a:spcPct val="20000"/>
                  </a:spcBef>
                  <a:spcAft>
                    <a:spcPct val="0"/>
                  </a:spcAft>
                  <a:buFontTx/>
                  <a:buChar char="–"/>
                </a:pPr>
                <a:r>
                  <a:rPr lang="en-US" dirty="0">
                    <a:solidFill>
                      <a:srgbClr val="000000"/>
                    </a:solidFill>
                    <a:latin typeface="Arial" charset="0"/>
                  </a:rPr>
                  <a:t>Answer:  the solutions of </a:t>
                </a:r>
                <a:r>
                  <a:rPr lang="en-US" dirty="0" err="1">
                    <a:solidFill>
                      <a:srgbClr val="000000"/>
                    </a:solidFill>
                    <a:latin typeface="Arial" charset="0"/>
                  </a:rPr>
                  <a:t>b</a:t>
                </a:r>
                <a:r>
                  <a:rPr lang="en-US" dirty="0">
                    <a:solidFill>
                      <a:srgbClr val="000000"/>
                    </a:solidFill>
                    <a:latin typeface="Arial" charset="0"/>
                  </a:rPr>
                  <a:t> = -x</a:t>
                </a:r>
                <a:r>
                  <a:rPr lang="en-US" baseline="-25000" dirty="0">
                    <a:solidFill>
                      <a:srgbClr val="000000"/>
                    </a:solidFill>
                    <a:latin typeface="Arial" charset="0"/>
                  </a:rPr>
                  <a:t>0</a:t>
                </a:r>
                <a:r>
                  <a:rPr lang="en-US" dirty="0">
                    <a:solidFill>
                      <a:srgbClr val="000000"/>
                    </a:solidFill>
                    <a:latin typeface="Arial" charset="0"/>
                  </a:rPr>
                  <a:t>m + y</a:t>
                </a:r>
                <a:r>
                  <a:rPr lang="en-US" baseline="-25000" dirty="0">
                    <a:solidFill>
                      <a:srgbClr val="000000"/>
                    </a:solidFill>
                    <a:latin typeface="Arial" charset="0"/>
                  </a:rPr>
                  <a:t>0</a:t>
                </a:r>
              </a:p>
              <a:p>
                <a:pPr marL="1143000" lvl="2" indent="-228600" fontAlgn="base">
                  <a:spcBef>
                    <a:spcPct val="20000"/>
                  </a:spcBef>
                  <a:spcAft>
                    <a:spcPct val="0"/>
                  </a:spcAft>
                  <a:buFontTx/>
                  <a:buChar char="–"/>
                </a:pPr>
                <a:r>
                  <a:rPr lang="en-US" dirty="0">
                    <a:solidFill>
                      <a:srgbClr val="000000"/>
                    </a:solidFill>
                    <a:latin typeface="Arial" charset="0"/>
                  </a:rPr>
                  <a:t>this is a line in Hough space</a:t>
                </a:r>
              </a:p>
            </p:txBody>
          </p:sp>
        </p:grpSp>
        <p:pic>
          <p:nvPicPr>
            <p:cNvPr id="57364" name="Picture 20" descr="Edittex"/>
            <p:cNvPicPr>
              <a:picLocks noChangeAspect="1" noChangeArrowheads="1"/>
            </p:cNvPicPr>
            <p:nvPr>
              <p:custDataLst>
                <p:tags r:id="rId1"/>
              </p:custDataLst>
            </p:nvPr>
          </p:nvPicPr>
          <p:blipFill>
            <a:blip r:embed="rId4" cstate="print"/>
            <a:srcRect/>
            <a:stretch>
              <a:fillRect/>
            </a:stretch>
          </p:blipFill>
          <p:spPr bwMode="auto">
            <a:xfrm>
              <a:off x="3715" y="1107"/>
              <a:ext cx="1092" cy="142"/>
            </a:xfrm>
            <a:prstGeom prst="rect">
              <a:avLst/>
            </a:prstGeom>
            <a:noFill/>
            <a:ln w="9525">
              <a:noFill/>
              <a:miter lim="800000"/>
              <a:headEnd/>
              <a:tailEnd/>
            </a:ln>
          </p:spPr>
        </p:pic>
      </p:grpSp>
      <p:sp>
        <p:nvSpPr>
          <p:cNvPr id="57361" name="Text Box 21"/>
          <p:cNvSpPr txBox="1">
            <a:spLocks noChangeArrowheads="1"/>
          </p:cNvSpPr>
          <p:nvPr/>
        </p:nvSpPr>
        <p:spPr bwMode="auto">
          <a:xfrm>
            <a:off x="3170238" y="3032125"/>
            <a:ext cx="407484"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a:solidFill>
                  <a:srgbClr val="000000"/>
                </a:solidFill>
                <a:latin typeface="Arial" charset="0"/>
              </a:rPr>
              <a:t>x</a:t>
            </a:r>
            <a:r>
              <a:rPr lang="en-US" sz="2000" i="1" baseline="-25000">
                <a:solidFill>
                  <a:srgbClr val="000000"/>
                </a:solidFill>
                <a:latin typeface="Arial" charset="0"/>
              </a:rPr>
              <a:t>0</a:t>
            </a:r>
          </a:p>
        </p:txBody>
      </p:sp>
      <p:sp>
        <p:nvSpPr>
          <p:cNvPr id="57362" name="Text Box 22"/>
          <p:cNvSpPr txBox="1">
            <a:spLocks noChangeArrowheads="1"/>
          </p:cNvSpPr>
          <p:nvPr/>
        </p:nvSpPr>
        <p:spPr bwMode="auto">
          <a:xfrm>
            <a:off x="2401888" y="1603350"/>
            <a:ext cx="407484"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dirty="0">
                <a:solidFill>
                  <a:srgbClr val="000000"/>
                </a:solidFill>
                <a:latin typeface="Arial" charset="0"/>
              </a:rPr>
              <a:t>y</a:t>
            </a:r>
            <a:r>
              <a:rPr lang="en-US" sz="2000" i="1" baseline="-25000" dirty="0">
                <a:solidFill>
                  <a:srgbClr val="000000"/>
                </a:solidFill>
                <a:latin typeface="Arial" charset="0"/>
              </a:rPr>
              <a:t>0</a:t>
            </a:r>
          </a:p>
        </p:txBody>
      </p:sp>
      <p:sp>
        <p:nvSpPr>
          <p:cNvPr id="23" name="TextBox 21"/>
          <p:cNvSpPr txBox="1">
            <a:spLocks noChangeArrowheads="1"/>
          </p:cNvSpPr>
          <p:nvPr/>
        </p:nvSpPr>
        <p:spPr bwMode="auto">
          <a:xfrm>
            <a:off x="8739255" y="6581776"/>
            <a:ext cx="2286000" cy="276225"/>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1200" dirty="0">
                <a:solidFill>
                  <a:srgbClr val="000000"/>
                </a:solidFill>
                <a:latin typeface="Arial" charset="0"/>
              </a:rPr>
              <a:t>Slide credit: Steve Seitz</a:t>
            </a:r>
          </a:p>
        </p:txBody>
      </p:sp>
      <p:sp>
        <p:nvSpPr>
          <p:cNvPr id="24" name="Slide Number Placeholder 23"/>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defRPr/>
            </a:pPr>
            <a:fld id="{973018B4-3933-4F62-A5FA-67D0DCE8653B}" type="slidenum">
              <a:rPr lang="en-US" sz="1400">
                <a:solidFill>
                  <a:srgbClr val="000000"/>
                </a:solidFill>
                <a:latin typeface="Times New Roman" pitchFamily="18" charset="0"/>
              </a:rPr>
              <a:pPr algn="r" rtl="0" eaLnBrk="0" fontAlgn="base" hangingPunct="0">
                <a:spcBef>
                  <a:spcPct val="0"/>
                </a:spcBef>
                <a:spcAft>
                  <a:spcPct val="0"/>
                </a:spcAft>
                <a:defRPr/>
              </a:pPr>
              <a:t>61</a:t>
            </a:fld>
            <a:endParaRPr lang="en-US" sz="1400">
              <a:solidFill>
                <a:srgbClr val="000000"/>
              </a:solidFill>
              <a:latin typeface="Times New Roman" pitchFamily="18" charset="0"/>
            </a:endParaRPr>
          </a:p>
        </p:txBody>
      </p:sp>
    </p:spTree>
    <p:extLst>
      <p:ext uri="{BB962C8B-B14F-4D97-AF65-F5344CB8AC3E}">
        <p14:creationId xmlns:p14="http://schemas.microsoft.com/office/powerpoint/2010/main" val="204408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a:t>Finding lines in an image: Hough space</a:t>
            </a:r>
          </a:p>
        </p:txBody>
      </p:sp>
      <p:sp>
        <p:nvSpPr>
          <p:cNvPr id="58371" name="Rectangle 3"/>
          <p:cNvSpPr>
            <a:spLocks noGrp="1" noChangeArrowheads="1"/>
          </p:cNvSpPr>
          <p:nvPr>
            <p:ph type="body" idx="1"/>
          </p:nvPr>
        </p:nvSpPr>
        <p:spPr>
          <a:xfrm>
            <a:off x="2209800" y="4114800"/>
            <a:ext cx="8153400" cy="1905000"/>
          </a:xfrm>
        </p:spPr>
        <p:txBody>
          <a:bodyPr>
            <a:normAutofit/>
          </a:bodyPr>
          <a:lstStyle/>
          <a:p>
            <a:pPr>
              <a:buNone/>
            </a:pPr>
            <a:r>
              <a:rPr lang="en-US" dirty="0"/>
              <a:t>What are the line parameters for the line that contains both (x</a:t>
            </a:r>
            <a:r>
              <a:rPr lang="en-US" baseline="-25000" dirty="0"/>
              <a:t>0</a:t>
            </a:r>
            <a:r>
              <a:rPr lang="en-US" dirty="0"/>
              <a:t>, y</a:t>
            </a:r>
            <a:r>
              <a:rPr lang="en-US" baseline="-25000" dirty="0"/>
              <a:t>0</a:t>
            </a:r>
            <a:r>
              <a:rPr lang="en-US" dirty="0"/>
              <a:t>) and (x</a:t>
            </a:r>
            <a:r>
              <a:rPr lang="en-US" baseline="-25000" dirty="0"/>
              <a:t>1</a:t>
            </a:r>
            <a:r>
              <a:rPr lang="en-US" dirty="0"/>
              <a:t>, y</a:t>
            </a:r>
            <a:r>
              <a:rPr lang="en-US" baseline="-25000" dirty="0"/>
              <a:t>1</a:t>
            </a:r>
            <a:r>
              <a:rPr lang="en-US" dirty="0"/>
              <a:t>)?</a:t>
            </a:r>
          </a:p>
          <a:p>
            <a:pPr lvl="1"/>
            <a:r>
              <a:rPr lang="en-US" dirty="0"/>
              <a:t>It is the intersection of the lines b = –x</a:t>
            </a:r>
            <a:r>
              <a:rPr lang="en-US" baseline="-25000" dirty="0"/>
              <a:t>0</a:t>
            </a:r>
            <a:r>
              <a:rPr lang="en-US" dirty="0"/>
              <a:t>m + y</a:t>
            </a:r>
            <a:r>
              <a:rPr lang="en-US" baseline="-25000" dirty="0"/>
              <a:t>0 </a:t>
            </a:r>
            <a:r>
              <a:rPr lang="en-US" dirty="0"/>
              <a:t>and </a:t>
            </a:r>
            <a:br>
              <a:rPr lang="en-US" dirty="0"/>
            </a:br>
            <a:r>
              <a:rPr lang="en-US" dirty="0"/>
              <a:t>b = –x</a:t>
            </a:r>
            <a:r>
              <a:rPr lang="en-US" baseline="-25000" dirty="0"/>
              <a:t>1</a:t>
            </a:r>
            <a:r>
              <a:rPr lang="en-US" dirty="0"/>
              <a:t>m + y</a:t>
            </a:r>
            <a:r>
              <a:rPr lang="en-US" baseline="-25000" dirty="0"/>
              <a:t>1</a:t>
            </a:r>
            <a:r>
              <a:rPr lang="en-US" dirty="0"/>
              <a:t> </a:t>
            </a:r>
          </a:p>
          <a:p>
            <a:pPr eaLnBrk="1" hangingPunct="1">
              <a:buFontTx/>
              <a:buNone/>
            </a:pPr>
            <a:endParaRPr lang="en-US" dirty="0"/>
          </a:p>
        </p:txBody>
      </p:sp>
      <p:sp>
        <p:nvSpPr>
          <p:cNvPr id="58372" name="Line 4"/>
          <p:cNvSpPr>
            <a:spLocks noChangeShapeType="1"/>
          </p:cNvSpPr>
          <p:nvPr/>
        </p:nvSpPr>
        <p:spPr bwMode="auto">
          <a:xfrm flipV="1">
            <a:off x="281940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3" name="Line 5"/>
          <p:cNvSpPr>
            <a:spLocks noChangeShapeType="1"/>
          </p:cNvSpPr>
          <p:nvPr/>
        </p:nvSpPr>
        <p:spPr bwMode="auto">
          <a:xfrm>
            <a:off x="281940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4" name="Text Box 6"/>
          <p:cNvSpPr txBox="1">
            <a:spLocks noChangeArrowheads="1"/>
          </p:cNvSpPr>
          <p:nvPr/>
        </p:nvSpPr>
        <p:spPr bwMode="auto">
          <a:xfrm>
            <a:off x="4648200" y="3048001"/>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x</a:t>
            </a:r>
          </a:p>
        </p:txBody>
      </p:sp>
      <p:sp>
        <p:nvSpPr>
          <p:cNvPr id="58375" name="Text Box 7"/>
          <p:cNvSpPr txBox="1">
            <a:spLocks noChangeArrowheads="1"/>
          </p:cNvSpPr>
          <p:nvPr/>
        </p:nvSpPr>
        <p:spPr bwMode="auto">
          <a:xfrm>
            <a:off x="2482850" y="1114426"/>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y</a:t>
            </a:r>
          </a:p>
        </p:txBody>
      </p:sp>
      <p:sp>
        <p:nvSpPr>
          <p:cNvPr id="58376" name="Line 8"/>
          <p:cNvSpPr>
            <a:spLocks noChangeShapeType="1"/>
          </p:cNvSpPr>
          <p:nvPr/>
        </p:nvSpPr>
        <p:spPr bwMode="auto">
          <a:xfrm flipV="1">
            <a:off x="697865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7" name="Line 9"/>
          <p:cNvSpPr>
            <a:spLocks noChangeShapeType="1"/>
          </p:cNvSpPr>
          <p:nvPr/>
        </p:nvSpPr>
        <p:spPr bwMode="auto">
          <a:xfrm>
            <a:off x="697865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8" name="Text Box 10"/>
          <p:cNvSpPr txBox="1">
            <a:spLocks noChangeArrowheads="1"/>
          </p:cNvSpPr>
          <p:nvPr/>
        </p:nvSpPr>
        <p:spPr bwMode="auto">
          <a:xfrm>
            <a:off x="8807450" y="3048001"/>
            <a:ext cx="39528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m</a:t>
            </a:r>
          </a:p>
        </p:txBody>
      </p:sp>
      <p:sp>
        <p:nvSpPr>
          <p:cNvPr id="58379" name="Text Box 11"/>
          <p:cNvSpPr txBox="1">
            <a:spLocks noChangeArrowheads="1"/>
          </p:cNvSpPr>
          <p:nvPr/>
        </p:nvSpPr>
        <p:spPr bwMode="auto">
          <a:xfrm>
            <a:off x="6629400" y="1114426"/>
            <a:ext cx="32543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b</a:t>
            </a:r>
          </a:p>
        </p:txBody>
      </p:sp>
      <p:sp>
        <p:nvSpPr>
          <p:cNvPr id="58380" name="Oval 12"/>
          <p:cNvSpPr>
            <a:spLocks noChangeArrowheads="1"/>
          </p:cNvSpPr>
          <p:nvPr/>
        </p:nvSpPr>
        <p:spPr bwMode="auto">
          <a:xfrm>
            <a:off x="3352800" y="182880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58381" name="Text Box 13"/>
          <p:cNvSpPr txBox="1">
            <a:spLocks noChangeArrowheads="1"/>
          </p:cNvSpPr>
          <p:nvPr/>
        </p:nvSpPr>
        <p:spPr bwMode="auto">
          <a:xfrm>
            <a:off x="2971801" y="3352800"/>
            <a:ext cx="1914525" cy="45720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image space</a:t>
            </a:r>
          </a:p>
        </p:txBody>
      </p:sp>
      <p:sp>
        <p:nvSpPr>
          <p:cNvPr id="58382" name="Text Box 14"/>
          <p:cNvSpPr txBox="1">
            <a:spLocks noChangeArrowheads="1"/>
          </p:cNvSpPr>
          <p:nvPr/>
        </p:nvSpPr>
        <p:spPr bwMode="auto">
          <a:xfrm>
            <a:off x="6400800" y="3352801"/>
            <a:ext cx="3695700" cy="461963"/>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Hough (parameter) space</a:t>
            </a:r>
          </a:p>
        </p:txBody>
      </p:sp>
      <p:sp>
        <p:nvSpPr>
          <p:cNvPr id="58383" name="Line 15"/>
          <p:cNvSpPr>
            <a:spLocks noChangeShapeType="1"/>
          </p:cNvSpPr>
          <p:nvPr/>
        </p:nvSpPr>
        <p:spPr bwMode="auto">
          <a:xfrm>
            <a:off x="5334000" y="2209800"/>
            <a:ext cx="914400" cy="0"/>
          </a:xfrm>
          <a:prstGeom prst="line">
            <a:avLst/>
          </a:prstGeom>
          <a:noFill/>
          <a:ln w="57150">
            <a:solidFill>
              <a:schemeClr val="folHlink"/>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grpSp>
        <p:nvGrpSpPr>
          <p:cNvPr id="2" name="Group 16"/>
          <p:cNvGrpSpPr>
            <a:grpSpLocks/>
          </p:cNvGrpSpPr>
          <p:nvPr/>
        </p:nvGrpSpPr>
        <p:grpSpPr bwMode="auto">
          <a:xfrm>
            <a:off x="2209800" y="1757364"/>
            <a:ext cx="8153400" cy="4948237"/>
            <a:chOff x="432" y="1107"/>
            <a:chExt cx="5136" cy="3117"/>
          </a:xfrm>
        </p:grpSpPr>
        <p:grpSp>
          <p:nvGrpSpPr>
            <p:cNvPr id="3" name="Group 17"/>
            <p:cNvGrpSpPr>
              <a:grpSpLocks/>
            </p:cNvGrpSpPr>
            <p:nvPr/>
          </p:nvGrpSpPr>
          <p:grpSpPr bwMode="auto">
            <a:xfrm>
              <a:off x="432" y="1248"/>
              <a:ext cx="5136" cy="2976"/>
              <a:chOff x="432" y="1248"/>
              <a:chExt cx="5136" cy="2976"/>
            </a:xfrm>
          </p:grpSpPr>
          <p:sp>
            <p:nvSpPr>
              <p:cNvPr id="58391" name="Line 18"/>
              <p:cNvSpPr>
                <a:spLocks noChangeShapeType="1"/>
              </p:cNvSpPr>
              <p:nvPr/>
            </p:nvSpPr>
            <p:spPr bwMode="auto">
              <a:xfrm>
                <a:off x="3648" y="1248"/>
                <a:ext cx="912" cy="336"/>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92" name="Rectangle 19"/>
              <p:cNvSpPr>
                <a:spLocks noChangeArrowheads="1"/>
              </p:cNvSpPr>
              <p:nvPr/>
            </p:nvSpPr>
            <p:spPr bwMode="auto">
              <a:xfrm>
                <a:off x="432" y="3792"/>
                <a:ext cx="5136" cy="432"/>
              </a:xfrm>
              <a:prstGeom prst="rect">
                <a:avLst/>
              </a:prstGeom>
              <a:noFill/>
              <a:ln w="9525">
                <a:noFill/>
                <a:miter lim="800000"/>
                <a:headEnd/>
                <a:tailEnd/>
              </a:ln>
            </p:spPr>
            <p:txBody>
              <a:bodyPr/>
              <a:lstStyle/>
              <a:p>
                <a:pPr marL="1143000" lvl="2" indent="-228600" fontAlgn="base">
                  <a:spcBef>
                    <a:spcPct val="20000"/>
                  </a:spcBef>
                  <a:spcAft>
                    <a:spcPct val="0"/>
                  </a:spcAft>
                  <a:buFontTx/>
                  <a:buChar char="–"/>
                </a:pPr>
                <a:endParaRPr lang="en-US" dirty="0">
                  <a:solidFill>
                    <a:srgbClr val="000000"/>
                  </a:solidFill>
                  <a:latin typeface="Arial" charset="0"/>
                </a:endParaRPr>
              </a:p>
            </p:txBody>
          </p:sp>
        </p:grpSp>
        <p:pic>
          <p:nvPicPr>
            <p:cNvPr id="58390" name="Picture 20" descr="Edittex"/>
            <p:cNvPicPr>
              <a:picLocks noChangeAspect="1" noChangeArrowheads="1"/>
            </p:cNvPicPr>
            <p:nvPr>
              <p:custDataLst>
                <p:tags r:id="rId1"/>
              </p:custDataLst>
            </p:nvPr>
          </p:nvPicPr>
          <p:blipFill>
            <a:blip r:embed="rId4" cstate="print"/>
            <a:srcRect/>
            <a:stretch>
              <a:fillRect/>
            </a:stretch>
          </p:blipFill>
          <p:spPr bwMode="auto">
            <a:xfrm>
              <a:off x="3715" y="1107"/>
              <a:ext cx="1092" cy="142"/>
            </a:xfrm>
            <a:prstGeom prst="rect">
              <a:avLst/>
            </a:prstGeom>
            <a:noFill/>
            <a:ln w="9525">
              <a:noFill/>
              <a:miter lim="800000"/>
              <a:headEnd/>
              <a:tailEnd/>
            </a:ln>
          </p:spPr>
        </p:pic>
      </p:grpSp>
      <p:sp>
        <p:nvSpPr>
          <p:cNvPr id="58385" name="Text Box 21"/>
          <p:cNvSpPr txBox="1">
            <a:spLocks noChangeArrowheads="1"/>
          </p:cNvSpPr>
          <p:nvPr/>
        </p:nvSpPr>
        <p:spPr bwMode="auto">
          <a:xfrm>
            <a:off x="3170238" y="3032125"/>
            <a:ext cx="407484"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dirty="0">
                <a:solidFill>
                  <a:srgbClr val="000000"/>
                </a:solidFill>
                <a:latin typeface="Arial" charset="0"/>
              </a:rPr>
              <a:t>x</a:t>
            </a:r>
            <a:r>
              <a:rPr lang="en-US" sz="2000" i="1" baseline="-25000" dirty="0">
                <a:solidFill>
                  <a:srgbClr val="000000"/>
                </a:solidFill>
                <a:latin typeface="Arial" charset="0"/>
              </a:rPr>
              <a:t>0</a:t>
            </a:r>
          </a:p>
        </p:txBody>
      </p:sp>
      <p:sp>
        <p:nvSpPr>
          <p:cNvPr id="58386" name="Text Box 22"/>
          <p:cNvSpPr txBox="1">
            <a:spLocks noChangeArrowheads="1"/>
          </p:cNvSpPr>
          <p:nvPr/>
        </p:nvSpPr>
        <p:spPr bwMode="auto">
          <a:xfrm>
            <a:off x="2401888" y="1681144"/>
            <a:ext cx="407484" cy="40011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i="1" dirty="0">
                <a:solidFill>
                  <a:srgbClr val="000000"/>
                </a:solidFill>
                <a:latin typeface="Arial" charset="0"/>
              </a:rPr>
              <a:t>y</a:t>
            </a:r>
            <a:r>
              <a:rPr lang="en-US" sz="2000" i="1" baseline="-25000" dirty="0">
                <a:solidFill>
                  <a:srgbClr val="000000"/>
                </a:solidFill>
                <a:latin typeface="Arial" charset="0"/>
              </a:rPr>
              <a:t>0</a:t>
            </a:r>
          </a:p>
        </p:txBody>
      </p:sp>
      <p:sp>
        <p:nvSpPr>
          <p:cNvPr id="58387" name="Oval 22"/>
          <p:cNvSpPr>
            <a:spLocks noChangeArrowheads="1"/>
          </p:cNvSpPr>
          <p:nvPr/>
        </p:nvSpPr>
        <p:spPr bwMode="auto">
          <a:xfrm>
            <a:off x="3886200" y="1600200"/>
            <a:ext cx="76200" cy="76200"/>
          </a:xfrm>
          <a:prstGeom prst="ellipse">
            <a:avLst/>
          </a:prstGeom>
          <a:solidFill>
            <a:srgbClr val="FF0000"/>
          </a:solidFill>
          <a:ln w="9525" algn="ctr">
            <a:solidFill>
              <a:schemeClr val="tx1"/>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88" name="Line 18"/>
          <p:cNvSpPr>
            <a:spLocks noChangeShapeType="1"/>
          </p:cNvSpPr>
          <p:nvPr/>
        </p:nvSpPr>
        <p:spPr bwMode="auto">
          <a:xfrm>
            <a:off x="7239000" y="2133600"/>
            <a:ext cx="1752600" cy="228600"/>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25" name="Rectangle 9"/>
          <p:cNvSpPr>
            <a:spLocks noChangeArrowheads="1"/>
          </p:cNvSpPr>
          <p:nvPr/>
        </p:nvSpPr>
        <p:spPr bwMode="auto">
          <a:xfrm>
            <a:off x="8153401" y="2625715"/>
            <a:ext cx="1546225" cy="366713"/>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i="1" dirty="0">
                <a:solidFill>
                  <a:srgbClr val="000000"/>
                </a:solidFill>
                <a:latin typeface="Arial" charset="0"/>
                <a:cs typeface="Arial" charset="0"/>
              </a:rPr>
              <a:t>b</a:t>
            </a:r>
            <a:r>
              <a:rPr lang="en-US" dirty="0">
                <a:solidFill>
                  <a:srgbClr val="000000"/>
                </a:solidFill>
                <a:latin typeface="Arial" charset="0"/>
                <a:cs typeface="Arial" charset="0"/>
              </a:rPr>
              <a:t> = –</a:t>
            </a:r>
            <a:r>
              <a:rPr lang="en-US" i="1" dirty="0">
                <a:solidFill>
                  <a:srgbClr val="000000"/>
                </a:solidFill>
                <a:latin typeface="Arial" charset="0"/>
                <a:cs typeface="Arial" charset="0"/>
              </a:rPr>
              <a:t>x</a:t>
            </a:r>
            <a:r>
              <a:rPr lang="en-US" baseline="-25000" dirty="0">
                <a:solidFill>
                  <a:srgbClr val="000000"/>
                </a:solidFill>
                <a:latin typeface="Arial" charset="0"/>
                <a:cs typeface="Arial" charset="0"/>
              </a:rPr>
              <a:t>1</a:t>
            </a:r>
            <a:r>
              <a:rPr lang="en-US" i="1" dirty="0">
                <a:solidFill>
                  <a:srgbClr val="000000"/>
                </a:solidFill>
                <a:latin typeface="Arial" charset="0"/>
                <a:cs typeface="Arial" charset="0"/>
              </a:rPr>
              <a:t>m</a:t>
            </a:r>
            <a:r>
              <a:rPr lang="en-US" dirty="0">
                <a:solidFill>
                  <a:srgbClr val="000000"/>
                </a:solidFill>
                <a:latin typeface="Arial" charset="0"/>
                <a:cs typeface="Arial" charset="0"/>
              </a:rPr>
              <a:t> + </a:t>
            </a:r>
            <a:r>
              <a:rPr lang="en-US" i="1" dirty="0">
                <a:solidFill>
                  <a:srgbClr val="000000"/>
                </a:solidFill>
                <a:latin typeface="Arial" charset="0"/>
                <a:cs typeface="Arial" charset="0"/>
              </a:rPr>
              <a:t>y</a:t>
            </a:r>
            <a:r>
              <a:rPr lang="en-US" baseline="-25000" dirty="0">
                <a:solidFill>
                  <a:srgbClr val="000000"/>
                </a:solidFill>
                <a:latin typeface="Arial" charset="0"/>
                <a:cs typeface="Arial" charset="0"/>
              </a:rPr>
              <a:t>1</a:t>
            </a:r>
          </a:p>
        </p:txBody>
      </p:sp>
      <p:sp>
        <p:nvSpPr>
          <p:cNvPr id="26" name="Rectangle 7"/>
          <p:cNvSpPr>
            <a:spLocks noChangeArrowheads="1"/>
          </p:cNvSpPr>
          <p:nvPr/>
        </p:nvSpPr>
        <p:spPr bwMode="auto">
          <a:xfrm>
            <a:off x="3336900" y="1895455"/>
            <a:ext cx="860425" cy="366713"/>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dirty="0">
                <a:solidFill>
                  <a:srgbClr val="000000"/>
                </a:solidFill>
                <a:latin typeface="Arial" charset="0"/>
                <a:cs typeface="Arial" charset="0"/>
              </a:rPr>
              <a:t>(</a:t>
            </a:r>
            <a:r>
              <a:rPr lang="en-US" i="1" dirty="0">
                <a:solidFill>
                  <a:srgbClr val="000000"/>
                </a:solidFill>
                <a:latin typeface="Arial" charset="0"/>
                <a:cs typeface="Arial" charset="0"/>
              </a:rPr>
              <a:t>x</a:t>
            </a:r>
            <a:r>
              <a:rPr lang="en-US" baseline="-25000" dirty="0">
                <a:solidFill>
                  <a:srgbClr val="000000"/>
                </a:solidFill>
                <a:latin typeface="Arial" charset="0"/>
                <a:cs typeface="Arial" charset="0"/>
              </a:rPr>
              <a:t>0</a:t>
            </a:r>
            <a:r>
              <a:rPr lang="en-US" dirty="0">
                <a:solidFill>
                  <a:srgbClr val="000000"/>
                </a:solidFill>
                <a:latin typeface="Arial" charset="0"/>
                <a:cs typeface="Arial" charset="0"/>
              </a:rPr>
              <a:t>, </a:t>
            </a:r>
            <a:r>
              <a:rPr lang="en-US" i="1" dirty="0">
                <a:solidFill>
                  <a:srgbClr val="000000"/>
                </a:solidFill>
                <a:latin typeface="Arial" charset="0"/>
                <a:cs typeface="Arial" charset="0"/>
              </a:rPr>
              <a:t>y</a:t>
            </a:r>
            <a:r>
              <a:rPr lang="en-US" baseline="-25000" dirty="0">
                <a:solidFill>
                  <a:srgbClr val="000000"/>
                </a:solidFill>
                <a:latin typeface="Arial" charset="0"/>
                <a:cs typeface="Arial" charset="0"/>
              </a:rPr>
              <a:t>0</a:t>
            </a:r>
            <a:r>
              <a:rPr lang="en-US" dirty="0">
                <a:solidFill>
                  <a:srgbClr val="000000"/>
                </a:solidFill>
                <a:latin typeface="Arial" charset="0"/>
                <a:cs typeface="Arial" charset="0"/>
              </a:rPr>
              <a:t>)</a:t>
            </a:r>
          </a:p>
        </p:txBody>
      </p:sp>
      <p:sp>
        <p:nvSpPr>
          <p:cNvPr id="27" name="Rectangle 8"/>
          <p:cNvSpPr>
            <a:spLocks noChangeArrowheads="1"/>
          </p:cNvSpPr>
          <p:nvPr/>
        </p:nvSpPr>
        <p:spPr bwMode="auto">
          <a:xfrm>
            <a:off x="3994134" y="1457298"/>
            <a:ext cx="860425" cy="366712"/>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dirty="0">
                <a:solidFill>
                  <a:srgbClr val="000000"/>
                </a:solidFill>
                <a:latin typeface="Arial" charset="0"/>
                <a:cs typeface="Arial" charset="0"/>
              </a:rPr>
              <a:t>(</a:t>
            </a:r>
            <a:r>
              <a:rPr lang="en-US" i="1" dirty="0">
                <a:solidFill>
                  <a:srgbClr val="000000"/>
                </a:solidFill>
                <a:latin typeface="Arial" charset="0"/>
                <a:cs typeface="Arial" charset="0"/>
              </a:rPr>
              <a:t>x</a:t>
            </a:r>
            <a:r>
              <a:rPr lang="en-US" baseline="-25000" dirty="0">
                <a:solidFill>
                  <a:srgbClr val="000000"/>
                </a:solidFill>
                <a:latin typeface="Arial" charset="0"/>
                <a:cs typeface="Arial" charset="0"/>
              </a:rPr>
              <a:t>1</a:t>
            </a:r>
            <a:r>
              <a:rPr lang="en-US" dirty="0">
                <a:solidFill>
                  <a:srgbClr val="000000"/>
                </a:solidFill>
                <a:latin typeface="Arial" charset="0"/>
                <a:cs typeface="Arial" charset="0"/>
              </a:rPr>
              <a:t>, </a:t>
            </a:r>
            <a:r>
              <a:rPr lang="en-US" i="1" dirty="0">
                <a:solidFill>
                  <a:srgbClr val="000000"/>
                </a:solidFill>
                <a:latin typeface="Arial" charset="0"/>
                <a:cs typeface="Arial" charset="0"/>
              </a:rPr>
              <a:t>y</a:t>
            </a:r>
            <a:r>
              <a:rPr lang="en-US" baseline="-25000" dirty="0">
                <a:solidFill>
                  <a:srgbClr val="000000"/>
                </a:solidFill>
                <a:latin typeface="Arial" charset="0"/>
                <a:cs typeface="Arial" charset="0"/>
              </a:rPr>
              <a:t>1</a:t>
            </a:r>
            <a:r>
              <a:rPr lang="en-US" dirty="0">
                <a:solidFill>
                  <a:srgbClr val="000000"/>
                </a:solidFill>
                <a:latin typeface="Arial" charset="0"/>
                <a:cs typeface="Arial" charset="0"/>
              </a:rPr>
              <a:t>)</a:t>
            </a:r>
          </a:p>
        </p:txBody>
      </p:sp>
      <p:sp>
        <p:nvSpPr>
          <p:cNvPr id="28" name="Oval 27"/>
          <p:cNvSpPr/>
          <p:nvPr/>
        </p:nvSpPr>
        <p:spPr bwMode="auto">
          <a:xfrm>
            <a:off x="7958164" y="2151046"/>
            <a:ext cx="182565" cy="1825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sp>
        <p:nvSpPr>
          <p:cNvPr id="29" name="Slide Number Placeholder 28"/>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defRPr/>
            </a:pPr>
            <a:fld id="{973018B4-3933-4F62-A5FA-67D0DCE8653B}" type="slidenum">
              <a:rPr lang="en-US" sz="1400">
                <a:solidFill>
                  <a:srgbClr val="000000"/>
                </a:solidFill>
                <a:latin typeface="Times New Roman" pitchFamily="18" charset="0"/>
              </a:rPr>
              <a:pPr algn="r" rtl="0" eaLnBrk="0" fontAlgn="base" hangingPunct="0">
                <a:spcBef>
                  <a:spcPct val="0"/>
                </a:spcBef>
                <a:spcAft>
                  <a:spcPct val="0"/>
                </a:spcAft>
                <a:defRPr/>
              </a:pPr>
              <a:t>62</a:t>
            </a:fld>
            <a:endParaRPr lang="en-US" sz="1400">
              <a:solidFill>
                <a:srgbClr val="000000"/>
              </a:solidFill>
              <a:latin typeface="Times New Roman" pitchFamily="18" charset="0"/>
            </a:endParaRPr>
          </a:p>
        </p:txBody>
      </p:sp>
      <p:sp>
        <p:nvSpPr>
          <p:cNvPr id="30" name="TextBox 29"/>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3025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8" grpId="0" animBg="1"/>
      <p:bldP spid="25" grpId="0"/>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09800" y="76200"/>
            <a:ext cx="8458201" cy="838200"/>
          </a:xfrm>
        </p:spPr>
        <p:txBody>
          <a:bodyPr>
            <a:normAutofit fontScale="90000"/>
          </a:bodyPr>
          <a:lstStyle/>
          <a:p>
            <a:pPr eaLnBrk="1" hangingPunct="1"/>
            <a:r>
              <a:rPr lang="en-US" dirty="0"/>
              <a:t>Finding lines in an image: Hough algorithm</a:t>
            </a:r>
          </a:p>
        </p:txBody>
      </p:sp>
      <p:sp>
        <p:nvSpPr>
          <p:cNvPr id="58371" name="Rectangle 3"/>
          <p:cNvSpPr>
            <a:spLocks noGrp="1" noChangeArrowheads="1"/>
          </p:cNvSpPr>
          <p:nvPr>
            <p:ph type="body" idx="1"/>
          </p:nvPr>
        </p:nvSpPr>
        <p:spPr>
          <a:xfrm>
            <a:off x="2006544" y="4013208"/>
            <a:ext cx="8356656" cy="1905000"/>
          </a:xfrm>
        </p:spPr>
        <p:txBody>
          <a:bodyPr>
            <a:normAutofit fontScale="77500" lnSpcReduction="20000"/>
          </a:bodyPr>
          <a:lstStyle/>
          <a:p>
            <a:pPr eaLnBrk="1" hangingPunct="1">
              <a:buFontTx/>
              <a:buNone/>
            </a:pPr>
            <a:r>
              <a:rPr lang="en-US" dirty="0"/>
              <a:t>How can we use this to find the most likely parameters (</a:t>
            </a:r>
            <a:r>
              <a:rPr lang="en-US" dirty="0" err="1"/>
              <a:t>m,b</a:t>
            </a:r>
            <a:r>
              <a:rPr lang="en-US" dirty="0"/>
              <a:t>) for the most prominent line in the image space?</a:t>
            </a:r>
          </a:p>
          <a:p>
            <a:pPr eaLnBrk="1" hangingPunct="1"/>
            <a:r>
              <a:rPr lang="en-US" dirty="0">
                <a:solidFill>
                  <a:srgbClr val="002060"/>
                </a:solidFill>
              </a:rPr>
              <a:t>Let each edge point in image space </a:t>
            </a:r>
            <a:r>
              <a:rPr lang="en-US" i="1" dirty="0">
                <a:solidFill>
                  <a:srgbClr val="002060"/>
                </a:solidFill>
              </a:rPr>
              <a:t>vote </a:t>
            </a:r>
            <a:r>
              <a:rPr lang="en-US" dirty="0">
                <a:solidFill>
                  <a:srgbClr val="002060"/>
                </a:solidFill>
              </a:rPr>
              <a:t>for a set of possible parameters in Hough space</a:t>
            </a:r>
          </a:p>
          <a:p>
            <a:pPr eaLnBrk="1" hangingPunct="1"/>
            <a:r>
              <a:rPr lang="en-US" dirty="0">
                <a:solidFill>
                  <a:srgbClr val="002060"/>
                </a:solidFill>
              </a:rPr>
              <a:t>Accumulate votes in discrete set of bins; parameters with the most votes indicate line in image space</a:t>
            </a:r>
            <a:r>
              <a:rPr lang="en-US" dirty="0"/>
              <a:t>.</a:t>
            </a:r>
          </a:p>
          <a:p>
            <a:pPr eaLnBrk="1" hangingPunct="1">
              <a:buFontTx/>
              <a:buNone/>
            </a:pPr>
            <a:endParaRPr lang="en-US" dirty="0"/>
          </a:p>
        </p:txBody>
      </p:sp>
      <p:sp>
        <p:nvSpPr>
          <p:cNvPr id="58372" name="Line 4"/>
          <p:cNvSpPr>
            <a:spLocks noChangeShapeType="1"/>
          </p:cNvSpPr>
          <p:nvPr/>
        </p:nvSpPr>
        <p:spPr bwMode="auto">
          <a:xfrm flipV="1">
            <a:off x="281940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3" name="Line 5"/>
          <p:cNvSpPr>
            <a:spLocks noChangeShapeType="1"/>
          </p:cNvSpPr>
          <p:nvPr/>
        </p:nvSpPr>
        <p:spPr bwMode="auto">
          <a:xfrm>
            <a:off x="281940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4" name="Text Box 6"/>
          <p:cNvSpPr txBox="1">
            <a:spLocks noChangeArrowheads="1"/>
          </p:cNvSpPr>
          <p:nvPr/>
        </p:nvSpPr>
        <p:spPr bwMode="auto">
          <a:xfrm>
            <a:off x="4648200" y="3048001"/>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x</a:t>
            </a:r>
          </a:p>
        </p:txBody>
      </p:sp>
      <p:sp>
        <p:nvSpPr>
          <p:cNvPr id="58375" name="Text Box 7"/>
          <p:cNvSpPr txBox="1">
            <a:spLocks noChangeArrowheads="1"/>
          </p:cNvSpPr>
          <p:nvPr/>
        </p:nvSpPr>
        <p:spPr bwMode="auto">
          <a:xfrm>
            <a:off x="2482850" y="1114426"/>
            <a:ext cx="311150"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y</a:t>
            </a:r>
          </a:p>
        </p:txBody>
      </p:sp>
      <p:sp>
        <p:nvSpPr>
          <p:cNvPr id="58376" name="Line 8"/>
          <p:cNvSpPr>
            <a:spLocks noChangeShapeType="1"/>
          </p:cNvSpPr>
          <p:nvPr/>
        </p:nvSpPr>
        <p:spPr bwMode="auto">
          <a:xfrm flipV="1">
            <a:off x="6978650" y="1219200"/>
            <a:ext cx="0" cy="182880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7" name="Line 9"/>
          <p:cNvSpPr>
            <a:spLocks noChangeShapeType="1"/>
          </p:cNvSpPr>
          <p:nvPr/>
        </p:nvSpPr>
        <p:spPr bwMode="auto">
          <a:xfrm>
            <a:off x="6978650" y="3048000"/>
            <a:ext cx="2057400" cy="0"/>
          </a:xfrm>
          <a:prstGeom prst="line">
            <a:avLst/>
          </a:prstGeom>
          <a:noFill/>
          <a:ln w="12700">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78" name="Text Box 10"/>
          <p:cNvSpPr txBox="1">
            <a:spLocks noChangeArrowheads="1"/>
          </p:cNvSpPr>
          <p:nvPr/>
        </p:nvSpPr>
        <p:spPr bwMode="auto">
          <a:xfrm>
            <a:off x="8807450" y="3048001"/>
            <a:ext cx="39528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m</a:t>
            </a:r>
          </a:p>
        </p:txBody>
      </p:sp>
      <p:sp>
        <p:nvSpPr>
          <p:cNvPr id="58379" name="Text Box 11"/>
          <p:cNvSpPr txBox="1">
            <a:spLocks noChangeArrowheads="1"/>
          </p:cNvSpPr>
          <p:nvPr/>
        </p:nvSpPr>
        <p:spPr bwMode="auto">
          <a:xfrm>
            <a:off x="6629400" y="1114426"/>
            <a:ext cx="325438" cy="3968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000">
                <a:solidFill>
                  <a:srgbClr val="000000"/>
                </a:solidFill>
                <a:latin typeface="Arial" charset="0"/>
              </a:rPr>
              <a:t>b</a:t>
            </a:r>
          </a:p>
        </p:txBody>
      </p:sp>
      <p:sp>
        <p:nvSpPr>
          <p:cNvPr id="58380" name="Oval 12"/>
          <p:cNvSpPr>
            <a:spLocks noChangeArrowheads="1"/>
          </p:cNvSpPr>
          <p:nvPr/>
        </p:nvSpPr>
        <p:spPr bwMode="auto">
          <a:xfrm>
            <a:off x="3352800" y="182880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58381" name="Text Box 13"/>
          <p:cNvSpPr txBox="1">
            <a:spLocks noChangeArrowheads="1"/>
          </p:cNvSpPr>
          <p:nvPr/>
        </p:nvSpPr>
        <p:spPr bwMode="auto">
          <a:xfrm>
            <a:off x="2971801" y="3352800"/>
            <a:ext cx="1914525" cy="457200"/>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image space</a:t>
            </a:r>
          </a:p>
        </p:txBody>
      </p:sp>
      <p:sp>
        <p:nvSpPr>
          <p:cNvPr id="58382" name="Text Box 14"/>
          <p:cNvSpPr txBox="1">
            <a:spLocks noChangeArrowheads="1"/>
          </p:cNvSpPr>
          <p:nvPr/>
        </p:nvSpPr>
        <p:spPr bwMode="auto">
          <a:xfrm>
            <a:off x="6400800" y="3352801"/>
            <a:ext cx="3695700" cy="461963"/>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2400">
                <a:solidFill>
                  <a:srgbClr val="000000"/>
                </a:solidFill>
                <a:latin typeface="Arial" charset="0"/>
              </a:rPr>
              <a:t>Hough (parameter) space</a:t>
            </a:r>
          </a:p>
        </p:txBody>
      </p:sp>
      <p:sp>
        <p:nvSpPr>
          <p:cNvPr id="58383" name="Line 15"/>
          <p:cNvSpPr>
            <a:spLocks noChangeShapeType="1"/>
          </p:cNvSpPr>
          <p:nvPr/>
        </p:nvSpPr>
        <p:spPr bwMode="auto">
          <a:xfrm>
            <a:off x="5334000" y="2209800"/>
            <a:ext cx="914400" cy="0"/>
          </a:xfrm>
          <a:prstGeom prst="line">
            <a:avLst/>
          </a:prstGeom>
          <a:noFill/>
          <a:ln w="57150">
            <a:solidFill>
              <a:schemeClr val="folHlink"/>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grpSp>
        <p:nvGrpSpPr>
          <p:cNvPr id="2" name="Group 17"/>
          <p:cNvGrpSpPr>
            <a:grpSpLocks/>
          </p:cNvGrpSpPr>
          <p:nvPr/>
        </p:nvGrpSpPr>
        <p:grpSpPr bwMode="auto">
          <a:xfrm>
            <a:off x="2209800" y="1981200"/>
            <a:ext cx="8153400" cy="4724400"/>
            <a:chOff x="432" y="1248"/>
            <a:chExt cx="5136" cy="2976"/>
          </a:xfrm>
        </p:grpSpPr>
        <p:sp>
          <p:nvSpPr>
            <p:cNvPr id="58391" name="Line 18"/>
            <p:cNvSpPr>
              <a:spLocks noChangeShapeType="1"/>
            </p:cNvSpPr>
            <p:nvPr/>
          </p:nvSpPr>
          <p:spPr bwMode="auto">
            <a:xfrm>
              <a:off x="3648" y="1248"/>
              <a:ext cx="912" cy="336"/>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92" name="Rectangle 19"/>
            <p:cNvSpPr>
              <a:spLocks noChangeArrowheads="1"/>
            </p:cNvSpPr>
            <p:nvPr/>
          </p:nvSpPr>
          <p:spPr bwMode="auto">
            <a:xfrm>
              <a:off x="432" y="3792"/>
              <a:ext cx="5136" cy="432"/>
            </a:xfrm>
            <a:prstGeom prst="rect">
              <a:avLst/>
            </a:prstGeom>
            <a:noFill/>
            <a:ln w="9525">
              <a:noFill/>
              <a:miter lim="800000"/>
              <a:headEnd/>
              <a:tailEnd/>
            </a:ln>
          </p:spPr>
          <p:txBody>
            <a:bodyPr/>
            <a:lstStyle/>
            <a:p>
              <a:pPr marL="1143000" lvl="2" indent="-228600" fontAlgn="base">
                <a:spcBef>
                  <a:spcPct val="20000"/>
                </a:spcBef>
                <a:spcAft>
                  <a:spcPct val="0"/>
                </a:spcAft>
                <a:buFontTx/>
                <a:buChar char="–"/>
              </a:pPr>
              <a:endParaRPr lang="en-US" dirty="0">
                <a:solidFill>
                  <a:srgbClr val="000000"/>
                </a:solidFill>
                <a:latin typeface="Arial" charset="0"/>
              </a:endParaRPr>
            </a:p>
          </p:txBody>
        </p:sp>
      </p:grpSp>
      <p:sp>
        <p:nvSpPr>
          <p:cNvPr id="58387" name="Oval 22"/>
          <p:cNvSpPr>
            <a:spLocks noChangeArrowheads="1"/>
          </p:cNvSpPr>
          <p:nvPr/>
        </p:nvSpPr>
        <p:spPr bwMode="auto">
          <a:xfrm>
            <a:off x="3886200" y="1600200"/>
            <a:ext cx="76200" cy="76200"/>
          </a:xfrm>
          <a:prstGeom prst="ellipse">
            <a:avLst/>
          </a:prstGeom>
          <a:solidFill>
            <a:srgbClr val="FF0000"/>
          </a:solidFill>
          <a:ln w="9525" algn="ctr">
            <a:solidFill>
              <a:schemeClr val="tx1"/>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58388" name="Line 18"/>
          <p:cNvSpPr>
            <a:spLocks noChangeShapeType="1"/>
          </p:cNvSpPr>
          <p:nvPr/>
        </p:nvSpPr>
        <p:spPr bwMode="auto">
          <a:xfrm>
            <a:off x="7239000" y="2133600"/>
            <a:ext cx="1752600" cy="228600"/>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28" name="Oval 12"/>
          <p:cNvSpPr>
            <a:spLocks noChangeArrowheads="1"/>
          </p:cNvSpPr>
          <p:nvPr/>
        </p:nvSpPr>
        <p:spPr bwMode="auto">
          <a:xfrm>
            <a:off x="3028908" y="198120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9" name="Oval 12"/>
          <p:cNvSpPr>
            <a:spLocks noChangeArrowheads="1"/>
          </p:cNvSpPr>
          <p:nvPr/>
        </p:nvSpPr>
        <p:spPr bwMode="auto">
          <a:xfrm>
            <a:off x="4303689" y="1527150"/>
            <a:ext cx="76200" cy="76200"/>
          </a:xfrm>
          <a:prstGeom prst="ellipse">
            <a:avLst/>
          </a:prstGeom>
          <a:solidFill>
            <a:srgbClr val="FF0000"/>
          </a:solidFill>
          <a:ln w="9525">
            <a:solidFill>
              <a:schemeClr val="tx1"/>
            </a:solidFill>
            <a:round/>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30" name="Line 18"/>
          <p:cNvSpPr>
            <a:spLocks noChangeShapeType="1"/>
          </p:cNvSpPr>
          <p:nvPr/>
        </p:nvSpPr>
        <p:spPr bwMode="auto">
          <a:xfrm flipV="1">
            <a:off x="7337443" y="1895452"/>
            <a:ext cx="1825649" cy="693749"/>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31" name="Line 18"/>
          <p:cNvSpPr>
            <a:spLocks noChangeShapeType="1"/>
          </p:cNvSpPr>
          <p:nvPr/>
        </p:nvSpPr>
        <p:spPr bwMode="auto">
          <a:xfrm flipV="1">
            <a:off x="7227905" y="2114532"/>
            <a:ext cx="1971701" cy="292103"/>
          </a:xfrm>
          <a:prstGeom prst="line">
            <a:avLst/>
          </a:prstGeom>
          <a:noFill/>
          <a:ln w="19050">
            <a:solidFill>
              <a:srgbClr val="FF0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grpSp>
        <p:nvGrpSpPr>
          <p:cNvPr id="3" name="Group 48"/>
          <p:cNvGrpSpPr/>
          <p:nvPr/>
        </p:nvGrpSpPr>
        <p:grpSpPr>
          <a:xfrm>
            <a:off x="6972312" y="1201707"/>
            <a:ext cx="2336832" cy="1898676"/>
            <a:chOff x="9144000" y="1311246"/>
            <a:chExt cx="2336832" cy="1898676"/>
          </a:xfrm>
        </p:grpSpPr>
        <p:grpSp>
          <p:nvGrpSpPr>
            <p:cNvPr id="4" name="Group 46"/>
            <p:cNvGrpSpPr/>
            <p:nvPr/>
          </p:nvGrpSpPr>
          <p:grpSpPr>
            <a:xfrm>
              <a:off x="9144000" y="1347759"/>
              <a:ext cx="2336832" cy="1862163"/>
              <a:chOff x="5375286" y="1238220"/>
              <a:chExt cx="2336832" cy="1862163"/>
            </a:xfrm>
          </p:grpSpPr>
          <p:sp>
            <p:nvSpPr>
              <p:cNvPr id="32" name="Rectangle 31"/>
              <p:cNvSpPr/>
              <p:nvPr/>
            </p:nvSpPr>
            <p:spPr bwMode="auto">
              <a:xfrm>
                <a:off x="5375286" y="1238220"/>
                <a:ext cx="2300319" cy="186216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cxnSp>
            <p:nvCxnSpPr>
              <p:cNvPr id="41" name="Straight Connector 40"/>
              <p:cNvCxnSpPr/>
              <p:nvPr/>
            </p:nvCxnSpPr>
            <p:spPr bwMode="auto">
              <a:xfrm>
                <a:off x="5411799" y="1528736"/>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5375286" y="1822428"/>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5448312" y="2114532"/>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5448312" y="2405048"/>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a:off x="5448312" y="2662227"/>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a:off x="5448312" y="2952743"/>
                <a:ext cx="226380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 name="Group 47"/>
            <p:cNvGrpSpPr/>
            <p:nvPr/>
          </p:nvGrpSpPr>
          <p:grpSpPr>
            <a:xfrm>
              <a:off x="9355203" y="1311246"/>
              <a:ext cx="1753418" cy="1863751"/>
              <a:chOff x="5739622" y="1237426"/>
              <a:chExt cx="1753418" cy="1863751"/>
            </a:xfrm>
          </p:grpSpPr>
          <p:cxnSp>
            <p:nvCxnSpPr>
              <p:cNvPr id="34" name="Straight Connector 33"/>
              <p:cNvCxnSpPr/>
              <p:nvPr/>
            </p:nvCxnSpPr>
            <p:spPr bwMode="auto">
              <a:xfrm rot="5400000">
                <a:off x="4827591" y="2187558"/>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5400000">
                <a:off x="5191927" y="2186764"/>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5400000">
                <a:off x="5557851" y="2150251"/>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5400000">
                <a:off x="5922187" y="2149457"/>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5400000">
                <a:off x="6215085" y="2186764"/>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5400000">
                <a:off x="6579421" y="2185970"/>
                <a:ext cx="182565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47" name="Slide Number Placeholder 46"/>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defRPr/>
            </a:pPr>
            <a:fld id="{973018B4-3933-4F62-A5FA-67D0DCE8653B}" type="slidenum">
              <a:rPr lang="en-US" sz="1400">
                <a:solidFill>
                  <a:srgbClr val="000000"/>
                </a:solidFill>
                <a:latin typeface="Times New Roman" pitchFamily="18" charset="0"/>
              </a:rPr>
              <a:pPr algn="r" rtl="0" eaLnBrk="0" fontAlgn="base" hangingPunct="0">
                <a:spcBef>
                  <a:spcPct val="0"/>
                </a:spcBef>
                <a:spcAft>
                  <a:spcPct val="0"/>
                </a:spcAft>
                <a:defRPr/>
              </a:pPr>
              <a:t>63</a:t>
            </a:fld>
            <a:endParaRPr lang="en-US" sz="1400">
              <a:solidFill>
                <a:srgbClr val="000000"/>
              </a:solidFill>
              <a:latin typeface="Times New Roman" pitchFamily="18" charset="0"/>
            </a:endParaRPr>
          </a:p>
        </p:txBody>
      </p:sp>
      <p:sp>
        <p:nvSpPr>
          <p:cNvPr id="48" name="TextBox 47"/>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5904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title"/>
          </p:nvPr>
        </p:nvSpPr>
        <p:spPr>
          <a:xfrm>
            <a:off x="1970031" y="0"/>
            <a:ext cx="8229600" cy="1143000"/>
          </a:xfrm>
        </p:spPr>
        <p:txBody>
          <a:bodyPr/>
          <a:lstStyle/>
          <a:p>
            <a:pPr eaLnBrk="1" hangingPunct="1"/>
            <a:r>
              <a:rPr lang="en-US"/>
              <a:t>Polar representation for lines</a:t>
            </a:r>
          </a:p>
        </p:txBody>
      </p:sp>
      <p:sp>
        <p:nvSpPr>
          <p:cNvPr id="60424" name="Text Box 13"/>
          <p:cNvSpPr txBox="1">
            <a:spLocks noChangeArrowheads="1"/>
          </p:cNvSpPr>
          <p:nvPr/>
        </p:nvSpPr>
        <p:spPr bwMode="auto">
          <a:xfrm>
            <a:off x="6570669" y="2589202"/>
            <a:ext cx="3733800" cy="2031325"/>
          </a:xfrm>
          <a:prstGeom prst="rect">
            <a:avLst/>
          </a:prstGeom>
          <a:noFill/>
          <a:ln w="9525">
            <a:noFill/>
            <a:miter lim="800000"/>
            <a:headEnd/>
            <a:tailEnd/>
          </a:ln>
        </p:spPr>
        <p:txBody>
          <a:bodyPr>
            <a:spAutoFit/>
          </a:bodyPr>
          <a:lstStyle/>
          <a:p>
            <a:pPr algn="l" rtl="0" eaLnBrk="0" fontAlgn="base" hangingPunct="0">
              <a:spcBef>
                <a:spcPct val="50000"/>
              </a:spcBef>
              <a:spcAft>
                <a:spcPct val="0"/>
              </a:spcAft>
            </a:pPr>
            <a:r>
              <a:rPr lang="en-US" sz="2200" b="1" i="1" dirty="0">
                <a:solidFill>
                  <a:srgbClr val="000000"/>
                </a:solidFill>
                <a:latin typeface="Arial" charset="0"/>
              </a:rPr>
              <a:t>    </a:t>
            </a:r>
            <a:r>
              <a:rPr lang="en-US" sz="2200" dirty="0">
                <a:solidFill>
                  <a:srgbClr val="000000"/>
                </a:solidFill>
                <a:latin typeface="Arial" charset="0"/>
              </a:rPr>
              <a:t>: perpendicular distance from line to origin</a:t>
            </a:r>
          </a:p>
          <a:p>
            <a:pPr algn="l" rtl="0" eaLnBrk="0" fontAlgn="base" hangingPunct="0">
              <a:spcBef>
                <a:spcPct val="50000"/>
              </a:spcBef>
              <a:spcAft>
                <a:spcPct val="0"/>
              </a:spcAft>
            </a:pPr>
            <a:r>
              <a:rPr lang="en-US" sz="2200" b="1" dirty="0">
                <a:solidFill>
                  <a:srgbClr val="000000"/>
                </a:solidFill>
                <a:latin typeface="Arial" charset="0"/>
                <a:cs typeface="Arial" charset="0"/>
              </a:rPr>
              <a:t>   </a:t>
            </a:r>
            <a:r>
              <a:rPr lang="en-US" sz="2200" dirty="0">
                <a:solidFill>
                  <a:srgbClr val="000000"/>
                </a:solidFill>
                <a:latin typeface="Arial" charset="0"/>
                <a:cs typeface="Arial" charset="0"/>
              </a:rPr>
              <a:t>: angle the perpendicular makes with the x-axis</a:t>
            </a:r>
            <a:endParaRPr lang="en-US" dirty="0">
              <a:solidFill>
                <a:srgbClr val="000000"/>
              </a:solidFill>
              <a:latin typeface="Arial" charset="0"/>
            </a:endParaRPr>
          </a:p>
          <a:p>
            <a:pPr algn="l" rtl="0" eaLnBrk="0" fontAlgn="base" hangingPunct="0">
              <a:spcBef>
                <a:spcPct val="50000"/>
              </a:spcBef>
              <a:spcAft>
                <a:spcPct val="0"/>
              </a:spcAft>
            </a:pPr>
            <a:endParaRPr lang="ru-RU" dirty="0">
              <a:solidFill>
                <a:srgbClr val="000000"/>
              </a:solidFill>
              <a:latin typeface="Arial" charset="0"/>
            </a:endParaRPr>
          </a:p>
        </p:txBody>
      </p:sp>
      <p:sp>
        <p:nvSpPr>
          <p:cNvPr id="20" name="TextBox 19"/>
          <p:cNvSpPr txBox="1">
            <a:spLocks noChangeArrowheads="1"/>
          </p:cNvSpPr>
          <p:nvPr/>
        </p:nvSpPr>
        <p:spPr bwMode="auto">
          <a:xfrm>
            <a:off x="2079570" y="5692807"/>
            <a:ext cx="8305800" cy="830997"/>
          </a:xfrm>
          <a:prstGeom prst="rect">
            <a:avLst/>
          </a:prstGeom>
          <a:noFill/>
          <a:ln w="9525">
            <a:noFill/>
            <a:miter lim="800000"/>
            <a:headEnd/>
            <a:tailEnd/>
          </a:ln>
        </p:spPr>
        <p:txBody>
          <a:bodyPr>
            <a:spAutoFit/>
          </a:bodyPr>
          <a:lstStyle/>
          <a:p>
            <a:pPr algn="l" rtl="0" eaLnBrk="0" fontAlgn="base" hangingPunct="0">
              <a:spcBef>
                <a:spcPct val="0"/>
              </a:spcBef>
              <a:spcAft>
                <a:spcPct val="0"/>
              </a:spcAft>
            </a:pPr>
            <a:endParaRPr lang="en-US" sz="2400" dirty="0">
              <a:solidFill>
                <a:srgbClr val="000000"/>
              </a:solidFill>
              <a:latin typeface="Arial" charset="0"/>
            </a:endParaRPr>
          </a:p>
          <a:p>
            <a:pPr algn="l" rtl="0" eaLnBrk="0" fontAlgn="base" hangingPunct="0">
              <a:spcBef>
                <a:spcPct val="0"/>
              </a:spcBef>
              <a:spcAft>
                <a:spcPct val="0"/>
              </a:spcAft>
            </a:pPr>
            <a:r>
              <a:rPr lang="en-US" sz="2400" dirty="0">
                <a:solidFill>
                  <a:srgbClr val="000000"/>
                </a:solidFill>
                <a:latin typeface="Arial" charset="0"/>
              </a:rPr>
              <a:t>Point in image space </a:t>
            </a:r>
            <a:r>
              <a:rPr lang="en-US" sz="2400" dirty="0">
                <a:solidFill>
                  <a:srgbClr val="000000"/>
                </a:solidFill>
                <a:latin typeface="Arial" charset="0"/>
                <a:sym typeface="Wingdings" pitchFamily="2" charset="2"/>
              </a:rPr>
              <a:t> sinusoid segment in Hough space</a:t>
            </a:r>
            <a:endParaRPr lang="en-US" sz="2400" dirty="0">
              <a:solidFill>
                <a:srgbClr val="000000"/>
              </a:solidFill>
              <a:latin typeface="Arial" charset="0"/>
            </a:endParaRPr>
          </a:p>
        </p:txBody>
      </p:sp>
      <p:graphicFrame>
        <p:nvGraphicFramePr>
          <p:cNvPr id="18" name="Object 17"/>
          <p:cNvGraphicFramePr>
            <a:graphicFrameLocks noChangeAspect="1"/>
          </p:cNvGraphicFramePr>
          <p:nvPr/>
        </p:nvGraphicFramePr>
        <p:xfrm>
          <a:off x="6326200" y="4586319"/>
          <a:ext cx="3833865" cy="621250"/>
        </p:xfrm>
        <a:graphic>
          <a:graphicData uri="http://schemas.openxmlformats.org/presentationml/2006/ole">
            <mc:AlternateContent xmlns:mc="http://schemas.openxmlformats.org/markup-compatibility/2006">
              <mc:Choice xmlns:v="urn:schemas-microsoft-com:vml" Requires="v">
                <p:oleObj spid="_x0000_s20489" name="Equation" r:id="rId4" imgW="1218671" imgH="203112" progId="Equation.3">
                  <p:embed/>
                </p:oleObj>
              </mc:Choice>
              <mc:Fallback>
                <p:oleObj name="Equation" r:id="rId4" imgW="1218671" imgH="203112" progId="Equation.3">
                  <p:embed/>
                  <p:pic>
                    <p:nvPicPr>
                      <p:cNvPr id="18"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6200" y="4586319"/>
                        <a:ext cx="3833865" cy="6212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602" name="Object 2"/>
          <p:cNvGraphicFramePr>
            <a:graphicFrameLocks noChangeAspect="1"/>
          </p:cNvGraphicFramePr>
          <p:nvPr/>
        </p:nvGraphicFramePr>
        <p:xfrm>
          <a:off x="6646894" y="2590776"/>
          <a:ext cx="347993" cy="430204"/>
        </p:xfrm>
        <a:graphic>
          <a:graphicData uri="http://schemas.openxmlformats.org/presentationml/2006/ole">
            <mc:AlternateContent xmlns:mc="http://schemas.openxmlformats.org/markup-compatibility/2006">
              <mc:Choice xmlns:v="urn:schemas-microsoft-com:vml" Requires="v">
                <p:oleObj spid="_x0000_s20490" name="Equation" r:id="rId6" imgW="139579" imgH="177646" progId="Equation.3">
                  <p:embed/>
                </p:oleObj>
              </mc:Choice>
              <mc:Fallback>
                <p:oleObj name="Equation" r:id="rId6" imgW="139579" imgH="177646" progId="Equation.3">
                  <p:embed/>
                  <p:pic>
                    <p:nvPicPr>
                      <p:cNvPr id="2560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894" y="2590776"/>
                        <a:ext cx="347993" cy="43020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6571765" y="3430576"/>
          <a:ext cx="338651" cy="460373"/>
        </p:xfrm>
        <a:graphic>
          <a:graphicData uri="http://schemas.openxmlformats.org/presentationml/2006/ole">
            <mc:AlternateContent xmlns:mc="http://schemas.openxmlformats.org/markup-compatibility/2006">
              <mc:Choice xmlns:v="urn:schemas-microsoft-com:vml" Requires="v">
                <p:oleObj spid="_x0000_s20491" name="Equation" r:id="rId8" imgW="126725" imgH="177415" progId="Equation.3">
                  <p:embed/>
                </p:oleObj>
              </mc:Choice>
              <mc:Fallback>
                <p:oleObj name="Equation" r:id="rId8" imgW="126725" imgH="177415" progId="Equation.3">
                  <p:embed/>
                  <p:pic>
                    <p:nvPicPr>
                      <p:cNvPr id="2560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1765" y="3430576"/>
                        <a:ext cx="338651" cy="46037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24"/>
          <p:cNvGrpSpPr/>
          <p:nvPr/>
        </p:nvGrpSpPr>
        <p:grpSpPr>
          <a:xfrm>
            <a:off x="1897005" y="2041506"/>
            <a:ext cx="4267200" cy="3886200"/>
            <a:chOff x="519057" y="1128681"/>
            <a:chExt cx="4267200" cy="3886200"/>
          </a:xfrm>
        </p:grpSpPr>
        <p:sp>
          <p:nvSpPr>
            <p:cNvPr id="60419" name="Line 6"/>
            <p:cNvSpPr>
              <a:spLocks noChangeShapeType="1"/>
            </p:cNvSpPr>
            <p:nvPr/>
          </p:nvSpPr>
          <p:spPr bwMode="auto">
            <a:xfrm>
              <a:off x="1509657" y="1966881"/>
              <a:ext cx="0" cy="3048000"/>
            </a:xfrm>
            <a:prstGeom prst="line">
              <a:avLst/>
            </a:prstGeom>
            <a:noFill/>
            <a:ln w="9525">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60420" name="Line 7"/>
            <p:cNvSpPr>
              <a:spLocks noChangeShapeType="1"/>
            </p:cNvSpPr>
            <p:nvPr/>
          </p:nvSpPr>
          <p:spPr bwMode="auto">
            <a:xfrm>
              <a:off x="1509657" y="1966881"/>
              <a:ext cx="3276600" cy="0"/>
            </a:xfrm>
            <a:prstGeom prst="line">
              <a:avLst/>
            </a:prstGeom>
            <a:noFill/>
            <a:ln w="9525">
              <a:solidFill>
                <a:schemeClr val="tx1"/>
              </a:solidFill>
              <a:round/>
              <a:headEnd/>
              <a:tailEnd type="triangle" w="med" len="me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60421" name="Line 8"/>
            <p:cNvSpPr>
              <a:spLocks noChangeShapeType="1"/>
            </p:cNvSpPr>
            <p:nvPr/>
          </p:nvSpPr>
          <p:spPr bwMode="auto">
            <a:xfrm flipV="1">
              <a:off x="519057" y="1128681"/>
              <a:ext cx="4038600" cy="3505200"/>
            </a:xfrm>
            <a:prstGeom prst="line">
              <a:avLst/>
            </a:prstGeom>
            <a:noFill/>
            <a:ln w="9525">
              <a:solidFill>
                <a:schemeClr val="tx1"/>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60422" name="Line 9"/>
            <p:cNvSpPr>
              <a:spLocks noChangeShapeType="1"/>
            </p:cNvSpPr>
            <p:nvPr/>
          </p:nvSpPr>
          <p:spPr bwMode="auto">
            <a:xfrm>
              <a:off x="1509657" y="1966881"/>
              <a:ext cx="914400" cy="1066800"/>
            </a:xfrm>
            <a:prstGeom prst="line">
              <a:avLst/>
            </a:prstGeom>
            <a:noFill/>
            <a:ln w="9525">
              <a:solidFill>
                <a:schemeClr val="tx1"/>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60423" name="Rectangle 10"/>
            <p:cNvSpPr>
              <a:spLocks noChangeArrowheads="1"/>
            </p:cNvSpPr>
            <p:nvPr/>
          </p:nvSpPr>
          <p:spPr bwMode="auto">
            <a:xfrm rot="-2487420">
              <a:off x="2247845" y="2624106"/>
              <a:ext cx="381000" cy="304800"/>
            </a:xfrm>
            <a:prstGeom prst="rect">
              <a:avLst/>
            </a:prstGeom>
            <a:noFill/>
            <a:ln w="9525">
              <a:solidFill>
                <a:schemeClr val="tx1"/>
              </a:solidFill>
              <a:miter lim="800000"/>
              <a:headEnd/>
              <a:tailEnd/>
            </a:ln>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60427" name="Freeform 17"/>
            <p:cNvSpPr>
              <a:spLocks/>
            </p:cNvSpPr>
            <p:nvPr/>
          </p:nvSpPr>
          <p:spPr bwMode="auto">
            <a:xfrm>
              <a:off x="1890657" y="1966881"/>
              <a:ext cx="228600" cy="381000"/>
            </a:xfrm>
            <a:custGeom>
              <a:avLst/>
              <a:gdLst>
                <a:gd name="T0" fmla="*/ 152400 w 112"/>
                <a:gd name="T1" fmla="*/ 0 h 192"/>
                <a:gd name="T2" fmla="*/ 152400 w 112"/>
                <a:gd name="T3" fmla="*/ 228600 h 192"/>
                <a:gd name="T4" fmla="*/ 0 w 112"/>
                <a:gd name="T5" fmla="*/ 304800 h 192"/>
                <a:gd name="T6" fmla="*/ 0 60000 65536"/>
                <a:gd name="T7" fmla="*/ 0 60000 65536"/>
                <a:gd name="T8" fmla="*/ 0 60000 65536"/>
                <a:gd name="T9" fmla="*/ 0 w 112"/>
                <a:gd name="T10" fmla="*/ 0 h 192"/>
                <a:gd name="T11" fmla="*/ 112 w 112"/>
                <a:gd name="T12" fmla="*/ 192 h 192"/>
              </a:gdLst>
              <a:ahLst/>
              <a:cxnLst>
                <a:cxn ang="T6">
                  <a:pos x="T0" y="T1"/>
                </a:cxn>
                <a:cxn ang="T7">
                  <a:pos x="T2" y="T3"/>
                </a:cxn>
                <a:cxn ang="T8">
                  <a:pos x="T4" y="T5"/>
                </a:cxn>
              </a:cxnLst>
              <a:rect l="T9" t="T10" r="T11" b="T12"/>
              <a:pathLst>
                <a:path w="112" h="192">
                  <a:moveTo>
                    <a:pt x="96" y="0"/>
                  </a:moveTo>
                  <a:cubicBezTo>
                    <a:pt x="104" y="56"/>
                    <a:pt x="112" y="112"/>
                    <a:pt x="96" y="144"/>
                  </a:cubicBezTo>
                  <a:cubicBezTo>
                    <a:pt x="80" y="176"/>
                    <a:pt x="40" y="184"/>
                    <a:pt x="0" y="192"/>
                  </a:cubicBezTo>
                </a:path>
              </a:pathLst>
            </a:custGeom>
            <a:noFill/>
            <a:ln w="38100">
              <a:solidFill>
                <a:srgbClr val="008000"/>
              </a:solidFill>
              <a:round/>
              <a:headEnd/>
              <a:tailEnd/>
            </a:ln>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60428" name="Text Box 18"/>
            <p:cNvSpPr txBox="1">
              <a:spLocks noChangeArrowheads="1"/>
            </p:cNvSpPr>
            <p:nvPr/>
          </p:nvSpPr>
          <p:spPr bwMode="auto">
            <a:xfrm>
              <a:off x="976257" y="1738281"/>
              <a:ext cx="1143000" cy="366713"/>
            </a:xfrm>
            <a:prstGeom prst="rect">
              <a:avLst/>
            </a:prstGeom>
            <a:noFill/>
            <a:ln w="9525">
              <a:noFill/>
              <a:miter lim="800000"/>
              <a:headEnd/>
              <a:tailEnd/>
            </a:ln>
          </p:spPr>
          <p:txBody>
            <a:bodyPr>
              <a:spAutoFit/>
            </a:bodyPr>
            <a:lstStyle/>
            <a:p>
              <a:pPr algn="l" rtl="0" eaLnBrk="0" fontAlgn="base" hangingPunct="0">
                <a:spcBef>
                  <a:spcPct val="50000"/>
                </a:spcBef>
                <a:spcAft>
                  <a:spcPct val="0"/>
                </a:spcAft>
              </a:pPr>
              <a:r>
                <a:rPr lang="en-US">
                  <a:solidFill>
                    <a:srgbClr val="000000"/>
                  </a:solidFill>
                  <a:latin typeface="Arial" charset="0"/>
                </a:rPr>
                <a:t>[0,0]</a:t>
              </a:r>
            </a:p>
          </p:txBody>
        </p:sp>
        <p:cxnSp>
          <p:nvCxnSpPr>
            <p:cNvPr id="60432" name="Straight Connector 18"/>
            <p:cNvCxnSpPr>
              <a:cxnSpLocks noChangeShapeType="1"/>
            </p:cNvCxnSpPr>
            <p:nvPr/>
          </p:nvCxnSpPr>
          <p:spPr bwMode="auto">
            <a:xfrm rot="16200000" flipH="1">
              <a:off x="1433457" y="2043081"/>
              <a:ext cx="1066800" cy="914400"/>
            </a:xfrm>
            <a:prstGeom prst="line">
              <a:avLst/>
            </a:prstGeom>
            <a:noFill/>
            <a:ln w="38100" algn="ctr">
              <a:solidFill>
                <a:srgbClr val="008000"/>
              </a:solidFill>
              <a:round/>
              <a:headEnd/>
              <a:tailEnd/>
            </a:ln>
          </p:spPr>
        </p:cxnSp>
        <p:graphicFrame>
          <p:nvGraphicFramePr>
            <p:cNvPr id="25603" name="Object 3"/>
            <p:cNvGraphicFramePr>
              <a:graphicFrameLocks noChangeAspect="1"/>
            </p:cNvGraphicFramePr>
            <p:nvPr/>
          </p:nvGraphicFramePr>
          <p:xfrm>
            <a:off x="1655683" y="2528847"/>
            <a:ext cx="347663" cy="430213"/>
          </p:xfrm>
          <a:graphic>
            <a:graphicData uri="http://schemas.openxmlformats.org/presentationml/2006/ole">
              <mc:AlternateContent xmlns:mc="http://schemas.openxmlformats.org/markup-compatibility/2006">
                <mc:Choice xmlns:v="urn:schemas-microsoft-com:vml" Requires="v">
                  <p:oleObj spid="_x0000_s20492" name="Equation" r:id="rId10" imgW="139579" imgH="177646" progId="Equation.3">
                    <p:embed/>
                  </p:oleObj>
                </mc:Choice>
                <mc:Fallback>
                  <p:oleObj name="Equation" r:id="rId10" imgW="139579" imgH="177646" progId="Equation.3">
                    <p:embed/>
                    <p:pic>
                      <p:nvPicPr>
                        <p:cNvPr id="2560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5683" y="2528847"/>
                          <a:ext cx="347663" cy="430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765053" y="1944639"/>
            <a:ext cx="311319" cy="423862"/>
          </p:xfrm>
          <a:graphic>
            <a:graphicData uri="http://schemas.openxmlformats.org/presentationml/2006/ole">
              <mc:AlternateContent xmlns:mc="http://schemas.openxmlformats.org/markup-compatibility/2006">
                <mc:Choice xmlns:v="urn:schemas-microsoft-com:vml" Requires="v">
                  <p:oleObj spid="_x0000_s20493" name="Equation" r:id="rId11" imgW="126725" imgH="177415" progId="Equation.3">
                    <p:embed/>
                  </p:oleObj>
                </mc:Choice>
                <mc:Fallback>
                  <p:oleObj name="Equation" r:id="rId11" imgW="126725" imgH="177415" progId="Equation.3">
                    <p:embed/>
                    <p:pic>
                      <p:nvPicPr>
                        <p:cNvPr id="2560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5053" y="1944639"/>
                          <a:ext cx="311319" cy="4238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606" name="Object 6"/>
            <p:cNvGraphicFramePr>
              <a:graphicFrameLocks noChangeAspect="1"/>
            </p:cNvGraphicFramePr>
            <p:nvPr/>
          </p:nvGraphicFramePr>
          <p:xfrm>
            <a:off x="2514528" y="1553522"/>
            <a:ext cx="365130" cy="391117"/>
          </p:xfrm>
          <a:graphic>
            <a:graphicData uri="http://schemas.openxmlformats.org/presentationml/2006/ole">
              <mc:AlternateContent xmlns:mc="http://schemas.openxmlformats.org/markup-compatibility/2006">
                <mc:Choice xmlns:v="urn:schemas-microsoft-com:vml" Requires="v">
                  <p:oleObj spid="_x0000_s20494" name="Equation" r:id="rId12" imgW="126835" imgH="139518" progId="Equation.3">
                    <p:embed/>
                  </p:oleObj>
                </mc:Choice>
                <mc:Fallback>
                  <p:oleObj name="Equation" r:id="rId12" imgW="126835" imgH="139518" progId="Equation.3">
                    <p:embed/>
                    <p:pic>
                      <p:nvPicPr>
                        <p:cNvPr id="2560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528" y="1553522"/>
                          <a:ext cx="365130" cy="39111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5607" name="Object 7"/>
            <p:cNvGraphicFramePr>
              <a:graphicFrameLocks noChangeAspect="1"/>
            </p:cNvGraphicFramePr>
            <p:nvPr/>
          </p:nvGraphicFramePr>
          <p:xfrm>
            <a:off x="1054008" y="2784438"/>
            <a:ext cx="352367" cy="404818"/>
          </p:xfrm>
          <a:graphic>
            <a:graphicData uri="http://schemas.openxmlformats.org/presentationml/2006/ole">
              <mc:AlternateContent xmlns:mc="http://schemas.openxmlformats.org/markup-compatibility/2006">
                <mc:Choice xmlns:v="urn:schemas-microsoft-com:vml" Requires="v">
                  <p:oleObj spid="_x0000_s20495" name="Equation" r:id="rId14" imgW="139579" imgH="164957" progId="Equation.3">
                    <p:embed/>
                  </p:oleObj>
                </mc:Choice>
                <mc:Fallback>
                  <p:oleObj name="Equation" r:id="rId14" imgW="139579" imgH="164957" progId="Equation.3">
                    <p:embed/>
                    <p:pic>
                      <p:nvPicPr>
                        <p:cNvPr id="25607"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4008" y="2784438"/>
                          <a:ext cx="352367" cy="40481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sp>
        <p:nvSpPr>
          <p:cNvPr id="26" name="Rectangle 25"/>
          <p:cNvSpPr/>
          <p:nvPr/>
        </p:nvSpPr>
        <p:spPr>
          <a:xfrm>
            <a:off x="2189110" y="1128682"/>
            <a:ext cx="7704243" cy="830997"/>
          </a:xfrm>
          <a:prstGeom prst="rect">
            <a:avLst/>
          </a:prstGeom>
        </p:spPr>
        <p:txBody>
          <a:bodyPr wrap="square">
            <a:spAutoFit/>
          </a:bodyPr>
          <a:lstStyle/>
          <a:p>
            <a:pPr algn="l" rtl="0" eaLnBrk="0" fontAlgn="base" hangingPunct="0">
              <a:spcBef>
                <a:spcPct val="0"/>
              </a:spcBef>
              <a:spcAft>
                <a:spcPct val="0"/>
              </a:spcAft>
            </a:pPr>
            <a:r>
              <a:rPr lang="en-US" sz="2400" dirty="0">
                <a:solidFill>
                  <a:srgbClr val="000000"/>
                </a:solidFill>
                <a:latin typeface="Arial" charset="0"/>
              </a:rPr>
              <a:t>Issues with usual (</a:t>
            </a:r>
            <a:r>
              <a:rPr lang="en-US" sz="2400" i="1" dirty="0" err="1">
                <a:solidFill>
                  <a:srgbClr val="000000"/>
                </a:solidFill>
                <a:latin typeface="Arial" charset="0"/>
              </a:rPr>
              <a:t>m,b</a:t>
            </a:r>
            <a:r>
              <a:rPr lang="en-US" sz="2400" dirty="0">
                <a:solidFill>
                  <a:srgbClr val="000000"/>
                </a:solidFill>
                <a:latin typeface="Arial" charset="0"/>
              </a:rPr>
              <a:t>) parameter space: can take on infinite values, undefined for vertical lines.</a:t>
            </a:r>
          </a:p>
        </p:txBody>
      </p:sp>
      <p:sp>
        <p:nvSpPr>
          <p:cNvPr id="3" name="TextBox 2"/>
          <p:cNvSpPr txBox="1"/>
          <p:nvPr/>
        </p:nvSpPr>
        <p:spPr>
          <a:xfrm>
            <a:off x="3276600" y="2077365"/>
            <a:ext cx="1761376" cy="369332"/>
          </a:xfrm>
          <a:prstGeom prst="rect">
            <a:avLst/>
          </a:prstGeom>
          <a:noFill/>
        </p:spPr>
        <p:txBody>
          <a:bodyPr wrap="square" rtlCol="0">
            <a:spAutoFit/>
          </a:bodyPr>
          <a:lstStyle/>
          <a:p>
            <a:r>
              <a:rPr lang="en-US" i="1" dirty="0"/>
              <a:t>Image columns</a:t>
            </a:r>
          </a:p>
        </p:txBody>
      </p:sp>
      <p:sp>
        <p:nvSpPr>
          <p:cNvPr id="23" name="TextBox 22"/>
          <p:cNvSpPr txBox="1"/>
          <p:nvPr/>
        </p:nvSpPr>
        <p:spPr>
          <a:xfrm rot="16200000">
            <a:off x="964602" y="3795669"/>
            <a:ext cx="1792930" cy="369332"/>
          </a:xfrm>
          <a:prstGeom prst="rect">
            <a:avLst/>
          </a:prstGeom>
          <a:noFill/>
        </p:spPr>
        <p:txBody>
          <a:bodyPr wrap="square" rtlCol="0">
            <a:spAutoFit/>
          </a:bodyPr>
          <a:lstStyle/>
          <a:p>
            <a:r>
              <a:rPr lang="en-US" i="1" dirty="0"/>
              <a:t>Image rows</a:t>
            </a:r>
          </a:p>
        </p:txBody>
      </p:sp>
      <p:sp>
        <p:nvSpPr>
          <p:cNvPr id="24" name="TextBox 2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5" name="Slide Number Placeholder 24"/>
          <p:cNvSpPr>
            <a:spLocks noGrp="1"/>
          </p:cNvSpPr>
          <p:nvPr>
            <p:ph type="sldNum" sz="quarter" idx="12"/>
          </p:nvPr>
        </p:nvSpPr>
        <p:spPr>
          <a:xfrm>
            <a:off x="8382000" y="6245225"/>
            <a:ext cx="2133600" cy="476250"/>
          </a:xfrm>
        </p:spPr>
        <p:txBody>
          <a:bodyPr/>
          <a:lstStyle/>
          <a:p>
            <a:pPr algn="r" rtl="0" fontAlgn="base">
              <a:spcBef>
                <a:spcPct val="0"/>
              </a:spcBef>
              <a:spcAft>
                <a:spcPct val="0"/>
              </a:spcAft>
              <a:defRPr/>
            </a:pPr>
            <a:fld id="{E6C5779B-CA68-481B-B316-38460C8DEAF6}" type="slidenum">
              <a:rPr lang="en-US" sz="1400">
                <a:solidFill>
                  <a:srgbClr val="000000"/>
                </a:solidFill>
                <a:latin typeface="Arial" charset="0"/>
              </a:rPr>
              <a:pPr algn="r" rtl="0" fontAlgn="base">
                <a:spcBef>
                  <a:spcPct val="0"/>
                </a:spcBef>
                <a:spcAft>
                  <a:spcPct val="0"/>
                </a:spcAft>
                <a:defRPr/>
              </a:pPr>
              <a:t>64</a:t>
            </a:fld>
            <a:endParaRPr lang="en-US" sz="1400">
              <a:solidFill>
                <a:srgbClr val="000000"/>
              </a:solidFill>
              <a:latin typeface="Arial" charset="0"/>
            </a:endParaRPr>
          </a:p>
        </p:txBody>
      </p:sp>
    </p:spTree>
    <p:extLst>
      <p:ext uri="{BB962C8B-B14F-4D97-AF65-F5344CB8AC3E}">
        <p14:creationId xmlns:p14="http://schemas.microsoft.com/office/powerpoint/2010/main" val="39330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p:bldP spid="20" grpId="0" build="allAtOnce"/>
      <p:bldP spid="3"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avel.jpg"/>
          <p:cNvPicPr>
            <a:picLocks noChangeAspect="1"/>
          </p:cNvPicPr>
          <p:nvPr/>
        </p:nvPicPr>
        <p:blipFill>
          <a:blip r:embed="rId2" cstate="print"/>
          <a:stretch>
            <a:fillRect/>
          </a:stretch>
        </p:blipFill>
        <p:spPr>
          <a:xfrm>
            <a:off x="2590800" y="685800"/>
            <a:ext cx="3343776" cy="2628900"/>
          </a:xfrm>
          <a:prstGeom prst="rect">
            <a:avLst/>
          </a:prstGeom>
        </p:spPr>
      </p:pic>
      <p:pic>
        <p:nvPicPr>
          <p:cNvPr id="5" name="Picture 4" descr="gavel2.bmp"/>
          <p:cNvPicPr>
            <a:picLocks noChangeAspect="1"/>
          </p:cNvPicPr>
          <p:nvPr/>
        </p:nvPicPr>
        <p:blipFill>
          <a:blip r:embed="rId3" cstate="print"/>
          <a:srcRect l="58334" t="13009" r="10833" b="54484"/>
          <a:stretch>
            <a:fillRect/>
          </a:stretch>
        </p:blipFill>
        <p:spPr>
          <a:xfrm>
            <a:off x="6400800" y="685800"/>
            <a:ext cx="3402724" cy="2667000"/>
          </a:xfrm>
          <a:prstGeom prst="rect">
            <a:avLst/>
          </a:prstGeom>
        </p:spPr>
      </p:pic>
      <p:sp>
        <p:nvSpPr>
          <p:cNvPr id="6" name="TextBox 5"/>
          <p:cNvSpPr txBox="1"/>
          <p:nvPr/>
        </p:nvSpPr>
        <p:spPr>
          <a:xfrm>
            <a:off x="3505200" y="381000"/>
            <a:ext cx="2133600" cy="369332"/>
          </a:xfrm>
          <a:prstGeom prst="rect">
            <a:avLst/>
          </a:prstGeom>
          <a:noFill/>
        </p:spPr>
        <p:txBody>
          <a:bodyPr wrap="square" rtlCol="0">
            <a:spAutoFit/>
          </a:bodyPr>
          <a:lstStyle/>
          <a:p>
            <a:r>
              <a:rPr lang="en-US" dirty="0"/>
              <a:t>Original image</a:t>
            </a:r>
          </a:p>
        </p:txBody>
      </p:sp>
      <p:sp>
        <p:nvSpPr>
          <p:cNvPr id="7" name="TextBox 6"/>
          <p:cNvSpPr txBox="1"/>
          <p:nvPr/>
        </p:nvSpPr>
        <p:spPr>
          <a:xfrm>
            <a:off x="7315200" y="381000"/>
            <a:ext cx="2133600" cy="369332"/>
          </a:xfrm>
          <a:prstGeom prst="rect">
            <a:avLst/>
          </a:prstGeom>
          <a:noFill/>
        </p:spPr>
        <p:txBody>
          <a:bodyPr wrap="square" rtlCol="0">
            <a:spAutoFit/>
          </a:bodyPr>
          <a:lstStyle/>
          <a:p>
            <a:r>
              <a:rPr lang="en-US" dirty="0"/>
              <a:t>Canny edges</a:t>
            </a:r>
          </a:p>
        </p:txBody>
      </p:sp>
      <p:pic>
        <p:nvPicPr>
          <p:cNvPr id="8" name="Picture 7" descr="gavel2.bmp"/>
          <p:cNvPicPr>
            <a:picLocks noChangeAspect="1"/>
          </p:cNvPicPr>
          <p:nvPr/>
        </p:nvPicPr>
        <p:blipFill>
          <a:blip r:embed="rId3" cstate="print"/>
          <a:srcRect l="54864" t="56726" r="9167" b="8525"/>
          <a:stretch>
            <a:fillRect/>
          </a:stretch>
        </p:blipFill>
        <p:spPr>
          <a:xfrm>
            <a:off x="4191001" y="3810000"/>
            <a:ext cx="3925529" cy="2819400"/>
          </a:xfrm>
          <a:prstGeom prst="rect">
            <a:avLst/>
          </a:prstGeom>
        </p:spPr>
      </p:pic>
      <p:sp>
        <p:nvSpPr>
          <p:cNvPr id="9" name="TextBox 8"/>
          <p:cNvSpPr txBox="1"/>
          <p:nvPr/>
        </p:nvSpPr>
        <p:spPr>
          <a:xfrm>
            <a:off x="4800600" y="3505200"/>
            <a:ext cx="3276600" cy="369332"/>
          </a:xfrm>
          <a:prstGeom prst="rect">
            <a:avLst/>
          </a:prstGeom>
          <a:noFill/>
        </p:spPr>
        <p:txBody>
          <a:bodyPr wrap="square" rtlCol="0">
            <a:spAutoFit/>
          </a:bodyPr>
          <a:lstStyle/>
          <a:p>
            <a:r>
              <a:rPr lang="en-US" dirty="0"/>
              <a:t>Vote space and top peaks</a:t>
            </a:r>
          </a:p>
        </p:txBody>
      </p:sp>
      <p:sp>
        <p:nvSpPr>
          <p:cNvPr id="10" name="TextBox 9"/>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0202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Hough transform algorithm</a:t>
            </a:r>
          </a:p>
        </p:txBody>
      </p:sp>
      <p:sp>
        <p:nvSpPr>
          <p:cNvPr id="61443" name="Rectangle 3"/>
          <p:cNvSpPr>
            <a:spLocks noGrp="1" noChangeArrowheads="1"/>
          </p:cNvSpPr>
          <p:nvPr>
            <p:ph type="body" idx="1"/>
          </p:nvPr>
        </p:nvSpPr>
        <p:spPr>
          <a:xfrm>
            <a:off x="2209800" y="914400"/>
            <a:ext cx="7772400" cy="5943600"/>
          </a:xfrm>
        </p:spPr>
        <p:txBody>
          <a:bodyPr>
            <a:normAutofit/>
          </a:bodyPr>
          <a:lstStyle/>
          <a:p>
            <a:pPr marL="457200" indent="-457200">
              <a:buNone/>
            </a:pPr>
            <a:r>
              <a:rPr lang="en-US" sz="2800" dirty="0"/>
              <a:t>Using the polar parameterization:</a:t>
            </a:r>
          </a:p>
          <a:p>
            <a:pPr marL="457200" indent="-457200">
              <a:buNone/>
            </a:pPr>
            <a:endParaRPr lang="en-US" sz="2800" dirty="0"/>
          </a:p>
          <a:p>
            <a:pPr marL="457200" indent="-457200">
              <a:buNone/>
            </a:pPr>
            <a:endParaRPr lang="en-US" sz="2800" dirty="0"/>
          </a:p>
          <a:p>
            <a:pPr marL="457200" indent="-457200">
              <a:buNone/>
            </a:pPr>
            <a:r>
              <a:rPr lang="en-US" sz="2800" dirty="0"/>
              <a:t>Basic Hough transform algorithm</a:t>
            </a:r>
          </a:p>
          <a:p>
            <a:pPr marL="838200" lvl="1" indent="-381000">
              <a:buFontTx/>
              <a:buAutoNum type="arabicPeriod"/>
            </a:pPr>
            <a:r>
              <a:rPr lang="en-US" dirty="0"/>
              <a:t>Initialize H[d, </a:t>
            </a:r>
            <a:r>
              <a:rPr lang="en-US" dirty="0">
                <a:sym typeface="Symbol" pitchFamily="18" charset="2"/>
              </a:rPr>
              <a:t></a:t>
            </a:r>
            <a:r>
              <a:rPr lang="en-US" dirty="0"/>
              <a:t>]=0</a:t>
            </a:r>
          </a:p>
          <a:p>
            <a:pPr marL="838200" lvl="1" indent="-381000">
              <a:buFontTx/>
              <a:buAutoNum type="arabicPeriod"/>
            </a:pPr>
            <a:r>
              <a:rPr lang="en-US" dirty="0"/>
              <a:t>for each edge point I[x, y] in the image</a:t>
            </a:r>
          </a:p>
          <a:p>
            <a:pPr marL="1257300" lvl="2" indent="-342900">
              <a:buNone/>
            </a:pPr>
            <a:r>
              <a:rPr lang="en-US" sz="1800" dirty="0"/>
              <a:t>    for </a:t>
            </a:r>
            <a:r>
              <a:rPr lang="en-US" sz="1800" dirty="0">
                <a:sym typeface="Symbol" pitchFamily="18" charset="2"/>
              </a:rPr>
              <a:t></a:t>
            </a:r>
            <a:r>
              <a:rPr lang="en-US" sz="1800" dirty="0"/>
              <a:t> = [</a:t>
            </a:r>
            <a:r>
              <a:rPr lang="en-US" sz="1800" dirty="0">
                <a:sym typeface="Symbol" pitchFamily="18" charset="2"/>
              </a:rPr>
              <a:t></a:t>
            </a:r>
            <a:r>
              <a:rPr lang="en-US" sz="1800" baseline="-25000" dirty="0"/>
              <a:t>min</a:t>
            </a:r>
            <a:r>
              <a:rPr lang="en-US" sz="1800" dirty="0"/>
              <a:t>  to  </a:t>
            </a:r>
            <a:r>
              <a:rPr lang="en-US" sz="1800" dirty="0">
                <a:sym typeface="Symbol" pitchFamily="18" charset="2"/>
              </a:rPr>
              <a:t></a:t>
            </a:r>
            <a:r>
              <a:rPr lang="en-US" sz="1800" baseline="-25000" dirty="0"/>
              <a:t>max</a:t>
            </a:r>
            <a:r>
              <a:rPr lang="en-US" sz="1800" dirty="0"/>
              <a:t> ]  </a:t>
            </a:r>
            <a:r>
              <a:rPr lang="en-US" sz="1600" dirty="0">
                <a:solidFill>
                  <a:srgbClr val="00B050"/>
                </a:solidFill>
              </a:rPr>
              <a:t>// some quantization</a:t>
            </a:r>
          </a:p>
          <a:p>
            <a:pPr marL="1676400" lvl="3" indent="-304800"/>
            <a:endParaRPr lang="en-US" sz="1800" dirty="0"/>
          </a:p>
          <a:p>
            <a:pPr marL="1676400" lvl="3" indent="-304800">
              <a:buNone/>
            </a:pPr>
            <a:r>
              <a:rPr lang="en-US" sz="1800" dirty="0"/>
              <a:t>    H[d, </a:t>
            </a:r>
            <a:r>
              <a:rPr lang="en-US" sz="1600" dirty="0">
                <a:sym typeface="Symbol" pitchFamily="18" charset="2"/>
              </a:rPr>
              <a:t></a:t>
            </a:r>
            <a:r>
              <a:rPr lang="en-US" sz="1800" dirty="0"/>
              <a:t>] += 1</a:t>
            </a:r>
          </a:p>
          <a:p>
            <a:pPr marL="838200" lvl="1" indent="-381000">
              <a:buFontTx/>
              <a:buAutoNum type="arabicPeriod"/>
            </a:pPr>
            <a:r>
              <a:rPr lang="en-US" dirty="0"/>
              <a:t>Find the value(s) of (d, </a:t>
            </a:r>
            <a:r>
              <a:rPr lang="en-US" dirty="0">
                <a:sym typeface="Symbol" pitchFamily="18" charset="2"/>
              </a:rPr>
              <a:t>) where</a:t>
            </a:r>
            <a:r>
              <a:rPr lang="en-US" dirty="0"/>
              <a:t> H[d, </a:t>
            </a:r>
            <a:r>
              <a:rPr lang="en-US" dirty="0">
                <a:sym typeface="Symbol" pitchFamily="18" charset="2"/>
              </a:rPr>
              <a:t></a:t>
            </a:r>
            <a:r>
              <a:rPr lang="en-US" dirty="0"/>
              <a:t>] is maximum</a:t>
            </a:r>
          </a:p>
          <a:p>
            <a:pPr marL="838200" lvl="1" indent="-381000">
              <a:buFontTx/>
              <a:buAutoNum type="arabicPeriod"/>
            </a:pPr>
            <a:r>
              <a:rPr lang="en-US" dirty="0"/>
              <a:t>The detected line in the image is given by</a:t>
            </a:r>
          </a:p>
        </p:txBody>
      </p:sp>
      <p:graphicFrame>
        <p:nvGraphicFramePr>
          <p:cNvPr id="8" name="Group 168"/>
          <p:cNvGraphicFramePr>
            <a:graphicFrameLocks noGrp="1"/>
          </p:cNvGraphicFramePr>
          <p:nvPr/>
        </p:nvGraphicFramePr>
        <p:xfrm>
          <a:off x="8153400" y="1524000"/>
          <a:ext cx="2082800" cy="192024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1" i="0" u="none" strike="noStrike" cap="none" normalizeH="0" baseline="0" dirty="0">
                        <a:ln>
                          <a:noFill/>
                        </a:ln>
                        <a:solidFill>
                          <a:srgbClr val="CC3300"/>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336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8"/>
          <p:cNvSpPr>
            <a:spLocks noChangeArrowheads="1"/>
          </p:cNvSpPr>
          <p:nvPr/>
        </p:nvSpPr>
        <p:spPr bwMode="auto">
          <a:xfrm>
            <a:off x="7997826" y="1139826"/>
            <a:ext cx="2441575" cy="307975"/>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sz="1400">
                <a:solidFill>
                  <a:srgbClr val="000000"/>
                </a:solidFill>
                <a:latin typeface="Arial" charset="0"/>
              </a:rPr>
              <a:t>H: accumulator array (votes)</a:t>
            </a:r>
          </a:p>
        </p:txBody>
      </p:sp>
      <p:sp>
        <p:nvSpPr>
          <p:cNvPr id="10" name="TextBox 9"/>
          <p:cNvSpPr txBox="1">
            <a:spLocks noChangeArrowheads="1"/>
          </p:cNvSpPr>
          <p:nvPr/>
        </p:nvSpPr>
        <p:spPr bwMode="auto">
          <a:xfrm>
            <a:off x="7772400" y="2209800"/>
            <a:ext cx="609600" cy="381000"/>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i="1" dirty="0">
                <a:solidFill>
                  <a:srgbClr val="000000"/>
                </a:solidFill>
                <a:latin typeface="Arial" charset="0"/>
              </a:rPr>
              <a:t>d</a:t>
            </a:r>
          </a:p>
        </p:txBody>
      </p:sp>
      <p:sp>
        <p:nvSpPr>
          <p:cNvPr id="11" name="TextBox 10"/>
          <p:cNvSpPr txBox="1">
            <a:spLocks noChangeArrowheads="1"/>
          </p:cNvSpPr>
          <p:nvPr/>
        </p:nvSpPr>
        <p:spPr bwMode="auto">
          <a:xfrm>
            <a:off x="8991600" y="3505200"/>
            <a:ext cx="609600" cy="381000"/>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dirty="0">
                <a:solidFill>
                  <a:srgbClr val="000000"/>
                </a:solidFill>
                <a:latin typeface="Arial" charset="0"/>
                <a:sym typeface="Symbol" pitchFamily="18" charset="2"/>
              </a:rPr>
              <a:t></a:t>
            </a:r>
            <a:endParaRPr lang="en-US" i="1" dirty="0">
              <a:solidFill>
                <a:srgbClr val="000000"/>
              </a:solidFill>
              <a:latin typeface="Arial" charset="0"/>
            </a:endParaRPr>
          </a:p>
        </p:txBody>
      </p:sp>
      <p:graphicFrame>
        <p:nvGraphicFramePr>
          <p:cNvPr id="23553" name="Object 1"/>
          <p:cNvGraphicFramePr>
            <a:graphicFrameLocks noChangeAspect="1"/>
          </p:cNvGraphicFramePr>
          <p:nvPr/>
        </p:nvGraphicFramePr>
        <p:xfrm>
          <a:off x="3124200" y="1371600"/>
          <a:ext cx="2730452" cy="442420"/>
        </p:xfrm>
        <a:graphic>
          <a:graphicData uri="http://schemas.openxmlformats.org/presentationml/2006/ole">
            <mc:AlternateContent xmlns:mc="http://schemas.openxmlformats.org/markup-compatibility/2006">
              <mc:Choice xmlns:v="urn:schemas-microsoft-com:vml" Requires="v">
                <p:oleObj spid="_x0000_s21509" name="Equation" r:id="rId4" imgW="1218671" imgH="203112" progId="Equation.3">
                  <p:embed/>
                </p:oleObj>
              </mc:Choice>
              <mc:Fallback>
                <p:oleObj name="Equation" r:id="rId4" imgW="1218671" imgH="203112" progId="Equation.3">
                  <p:embed/>
                  <p:pic>
                    <p:nvPicPr>
                      <p:cNvPr id="2355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371600"/>
                        <a:ext cx="2730452" cy="44242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TextBox 21"/>
          <p:cNvSpPr txBox="1">
            <a:spLocks noChangeArrowheads="1"/>
          </p:cNvSpPr>
          <p:nvPr/>
        </p:nvSpPr>
        <p:spPr bwMode="auto">
          <a:xfrm>
            <a:off x="8980527" y="6581776"/>
            <a:ext cx="2286000" cy="276225"/>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sz="1200" dirty="0">
                <a:solidFill>
                  <a:srgbClr val="000000"/>
                </a:solidFill>
                <a:latin typeface="Arial" charset="0"/>
              </a:rPr>
              <a:t>Source: Steve Seitz</a:t>
            </a:r>
          </a:p>
        </p:txBody>
      </p:sp>
      <p:graphicFrame>
        <p:nvGraphicFramePr>
          <p:cNvPr id="23554" name="Object 2"/>
          <p:cNvGraphicFramePr>
            <a:graphicFrameLocks noChangeAspect="1"/>
          </p:cNvGraphicFramePr>
          <p:nvPr>
            <p:extLst>
              <p:ext uri="{D42A27DB-BD31-4B8C-83A1-F6EECF244321}">
                <p14:modId xmlns:p14="http://schemas.microsoft.com/office/powerpoint/2010/main" val="2649977685"/>
              </p:ext>
            </p:extLst>
          </p:nvPr>
        </p:nvGraphicFramePr>
        <p:xfrm>
          <a:off x="3539413" y="4567314"/>
          <a:ext cx="2446371" cy="395809"/>
        </p:xfrm>
        <a:graphic>
          <a:graphicData uri="http://schemas.openxmlformats.org/presentationml/2006/ole">
            <mc:AlternateContent xmlns:mc="http://schemas.openxmlformats.org/markup-compatibility/2006">
              <mc:Choice xmlns:v="urn:schemas-microsoft-com:vml" Requires="v">
                <p:oleObj spid="_x0000_s21510" name="Equation" r:id="rId6" imgW="1218671" imgH="203112" progId="Equation.3">
                  <p:embed/>
                </p:oleObj>
              </mc:Choice>
              <mc:Fallback>
                <p:oleObj name="Equation" r:id="rId6" imgW="1218671" imgH="203112" progId="Equation.3">
                  <p:embed/>
                  <p:pic>
                    <p:nvPicPr>
                      <p:cNvPr id="2355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9413" y="4567314"/>
                        <a:ext cx="2446371" cy="395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3555" name="Object 3"/>
          <p:cNvGraphicFramePr>
            <a:graphicFrameLocks noChangeAspect="1"/>
          </p:cNvGraphicFramePr>
          <p:nvPr/>
        </p:nvGraphicFramePr>
        <p:xfrm>
          <a:off x="4010821" y="5778403"/>
          <a:ext cx="2044728" cy="330394"/>
        </p:xfrm>
        <a:graphic>
          <a:graphicData uri="http://schemas.openxmlformats.org/presentationml/2006/ole">
            <mc:AlternateContent xmlns:mc="http://schemas.openxmlformats.org/markup-compatibility/2006">
              <mc:Choice xmlns:v="urn:schemas-microsoft-com:vml" Requires="v">
                <p:oleObj spid="_x0000_s21511" name="Equation" r:id="rId8" imgW="1218671" imgH="203112" progId="Equation.3">
                  <p:embed/>
                </p:oleObj>
              </mc:Choice>
              <mc:Fallback>
                <p:oleObj name="Equation" r:id="rId8" imgW="1218671" imgH="203112" progId="Equation.3">
                  <p:embed/>
                  <p:pic>
                    <p:nvPicPr>
                      <p:cNvPr id="2355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0821" y="5778403"/>
                        <a:ext cx="2044728" cy="33039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4294967295"/>
          </p:nvPr>
        </p:nvSpPr>
        <p:spPr>
          <a:xfrm>
            <a:off x="8077200" y="6356351"/>
            <a:ext cx="2133600" cy="365125"/>
          </a:xfrm>
        </p:spPr>
        <p:txBody>
          <a:bodyPr/>
          <a:lstStyle/>
          <a:p>
            <a:pPr algn="r" rtl="0" eaLnBrk="0" fontAlgn="base" hangingPunct="0">
              <a:spcBef>
                <a:spcPct val="0"/>
              </a:spcBef>
              <a:spcAft>
                <a:spcPct val="0"/>
              </a:spcAft>
              <a:defRPr/>
            </a:pPr>
            <a:fld id="{1CFAC55F-92E2-4DBB-AFA0-463A7222A4C6}" type="slidenum">
              <a:rPr lang="en-US" sz="1400">
                <a:solidFill>
                  <a:srgbClr val="000000"/>
                </a:solidFill>
                <a:latin typeface="Arial" charset="0"/>
              </a:rPr>
              <a:pPr algn="r" rtl="0" eaLnBrk="0" fontAlgn="base" hangingPunct="0">
                <a:spcBef>
                  <a:spcPct val="0"/>
                </a:spcBef>
                <a:spcAft>
                  <a:spcPct val="0"/>
                </a:spcAft>
                <a:defRPr/>
              </a:pPr>
              <a:t>66</a:t>
            </a:fld>
            <a:endParaRPr lang="en-US" sz="1400">
              <a:solidFill>
                <a:srgbClr val="000000"/>
              </a:solidFill>
              <a:latin typeface="Arial" charset="0"/>
            </a:endParaRPr>
          </a:p>
        </p:txBody>
      </p:sp>
    </p:spTree>
    <p:extLst>
      <p:ext uri="{BB962C8B-B14F-4D97-AF65-F5344CB8AC3E}">
        <p14:creationId xmlns:p14="http://schemas.microsoft.com/office/powerpoint/2010/main" val="6221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4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5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4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4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otball_paramspace.jpg"/>
          <p:cNvPicPr>
            <a:picLocks noChangeAspect="1"/>
          </p:cNvPicPr>
          <p:nvPr/>
        </p:nvPicPr>
        <p:blipFill>
          <a:blip r:embed="rId3" cstate="print"/>
          <a:srcRect l="12783" t="6899" r="8234" b="10164"/>
          <a:stretch>
            <a:fillRect/>
          </a:stretch>
        </p:blipFill>
        <p:spPr>
          <a:xfrm>
            <a:off x="1641415" y="3357812"/>
            <a:ext cx="4060817" cy="2700124"/>
          </a:xfrm>
          <a:prstGeom prst="rect">
            <a:avLst/>
          </a:prstGeom>
        </p:spPr>
      </p:pic>
      <p:pic>
        <p:nvPicPr>
          <p:cNvPr id="3" name="Picture 2" descr="football.jpg"/>
          <p:cNvPicPr>
            <a:picLocks noChangeAspect="1"/>
          </p:cNvPicPr>
          <p:nvPr/>
        </p:nvPicPr>
        <p:blipFill>
          <a:blip r:embed="rId4" cstate="print"/>
          <a:stretch>
            <a:fillRect/>
          </a:stretch>
        </p:blipFill>
        <p:spPr>
          <a:xfrm>
            <a:off x="1524000" y="431788"/>
            <a:ext cx="4572000" cy="2545237"/>
          </a:xfrm>
          <a:prstGeom prst="rect">
            <a:avLst/>
          </a:prstGeom>
        </p:spPr>
      </p:pic>
      <p:pic>
        <p:nvPicPr>
          <p:cNvPr id="4" name="Picture 3" descr="football_edges.jpg"/>
          <p:cNvPicPr>
            <a:picLocks noChangeAspect="1"/>
          </p:cNvPicPr>
          <p:nvPr/>
        </p:nvPicPr>
        <p:blipFill>
          <a:blip r:embed="rId5" cstate="print"/>
          <a:srcRect l="11850" t="4406" r="11127" b="11684"/>
          <a:stretch>
            <a:fillRect/>
          </a:stretch>
        </p:blipFill>
        <p:spPr>
          <a:xfrm>
            <a:off x="6132513" y="282514"/>
            <a:ext cx="4746690" cy="2781357"/>
          </a:xfrm>
          <a:prstGeom prst="rect">
            <a:avLst/>
          </a:prstGeom>
        </p:spPr>
      </p:pic>
      <p:pic>
        <p:nvPicPr>
          <p:cNvPr id="5" name="Picture 4" descr="football_lines.jpg"/>
          <p:cNvPicPr>
            <a:picLocks noChangeAspect="1"/>
          </p:cNvPicPr>
          <p:nvPr/>
        </p:nvPicPr>
        <p:blipFill>
          <a:blip r:embed="rId6" cstate="print"/>
          <a:srcRect l="9163" t="19237" r="9893" b="26623"/>
          <a:stretch>
            <a:fillRect/>
          </a:stretch>
        </p:blipFill>
        <p:spPr>
          <a:xfrm>
            <a:off x="5796663" y="3357812"/>
            <a:ext cx="4871338" cy="2665449"/>
          </a:xfrm>
          <a:prstGeom prst="rect">
            <a:avLst/>
          </a:prstGeom>
        </p:spPr>
      </p:pic>
      <p:sp>
        <p:nvSpPr>
          <p:cNvPr id="6" name="TextBox 5"/>
          <p:cNvSpPr txBox="1"/>
          <p:nvPr/>
        </p:nvSpPr>
        <p:spPr>
          <a:xfrm>
            <a:off x="6424617" y="5984910"/>
            <a:ext cx="4016430" cy="369332"/>
          </a:xfrm>
          <a:prstGeom prst="rect">
            <a:avLst/>
          </a:prstGeom>
          <a:noFill/>
        </p:spPr>
        <p:txBody>
          <a:bodyPr wrap="square" rtlCol="0">
            <a:spAutoFit/>
          </a:bodyPr>
          <a:lstStyle/>
          <a:p>
            <a:pPr algn="l" rtl="0"/>
            <a:r>
              <a:rPr lang="en-US" dirty="0">
                <a:solidFill>
                  <a:srgbClr val="000000"/>
                </a:solidFill>
                <a:latin typeface="Arial"/>
              </a:rPr>
              <a:t>Showing longest segments found</a:t>
            </a:r>
          </a:p>
        </p:txBody>
      </p:sp>
      <p:sp>
        <p:nvSpPr>
          <p:cNvPr id="7" name="Oval 6"/>
          <p:cNvSpPr/>
          <p:nvPr/>
        </p:nvSpPr>
        <p:spPr>
          <a:xfrm>
            <a:off x="7696200" y="4876800"/>
            <a:ext cx="26670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9" name="Slide Number Placeholder 8"/>
          <p:cNvSpPr>
            <a:spLocks noGrp="1"/>
          </p:cNvSpPr>
          <p:nvPr>
            <p:ph type="sldNum" sz="quarter" idx="12"/>
          </p:nvPr>
        </p:nvSpPr>
        <p:spPr/>
        <p:txBody>
          <a:bodyPr/>
          <a:lstStyle/>
          <a:p>
            <a:pPr algn="r" rtl="0" fontAlgn="base">
              <a:spcBef>
                <a:spcPct val="0"/>
              </a:spcBef>
              <a:spcAft>
                <a:spcPct val="0"/>
              </a:spcAft>
            </a:pPr>
            <a:fld id="{30831733-B0D0-47CC-8E41-1BC2273882A3}" type="slidenum">
              <a:rPr lang="en-US" sz="1400">
                <a:solidFill>
                  <a:srgbClr val="000000"/>
                </a:solidFill>
                <a:latin typeface="Arial" charset="0"/>
              </a:rPr>
              <a:pPr algn="r" rtl="0" fontAlgn="base">
                <a:spcBef>
                  <a:spcPct val="0"/>
                </a:spcBef>
                <a:spcAft>
                  <a:spcPct val="0"/>
                </a:spcAft>
              </a:pPr>
              <a:t>67</a:t>
            </a:fld>
            <a:endParaRPr lang="en-US" sz="1400">
              <a:solidFill>
                <a:srgbClr val="000000"/>
              </a:solidFill>
              <a:latin typeface="Arial" charset="0"/>
            </a:endParaRPr>
          </a:p>
        </p:txBody>
      </p:sp>
    </p:spTree>
    <p:extLst>
      <p:ext uri="{BB962C8B-B14F-4D97-AF65-F5344CB8AC3E}">
        <p14:creationId xmlns:p14="http://schemas.microsoft.com/office/powerpoint/2010/main" val="11125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cstate="print"/>
          <a:srcRect/>
          <a:stretch>
            <a:fillRect/>
          </a:stretch>
        </p:blipFill>
        <p:spPr bwMode="auto">
          <a:xfrm>
            <a:off x="2517724" y="1384272"/>
            <a:ext cx="6946900" cy="3340100"/>
          </a:xfrm>
          <a:prstGeom prst="rect">
            <a:avLst/>
          </a:prstGeom>
          <a:noFill/>
          <a:ln w="9525">
            <a:noFill/>
            <a:miter lim="800000"/>
            <a:headEnd/>
            <a:tailEnd/>
          </a:ln>
        </p:spPr>
      </p:pic>
      <p:sp>
        <p:nvSpPr>
          <p:cNvPr id="65539" name="Title 4"/>
          <p:cNvSpPr>
            <a:spLocks noGrp="1"/>
          </p:cNvSpPr>
          <p:nvPr>
            <p:ph type="title"/>
          </p:nvPr>
        </p:nvSpPr>
        <p:spPr>
          <a:xfrm>
            <a:off x="1970031" y="0"/>
            <a:ext cx="8229600" cy="1143000"/>
          </a:xfrm>
        </p:spPr>
        <p:txBody>
          <a:bodyPr/>
          <a:lstStyle/>
          <a:p>
            <a:pPr eaLnBrk="1" hangingPunct="1"/>
            <a:r>
              <a:rPr lang="en-US" dirty="0"/>
              <a:t>Impact of noise on Hough</a:t>
            </a:r>
          </a:p>
        </p:txBody>
      </p:sp>
      <p:sp>
        <p:nvSpPr>
          <p:cNvPr id="6" name="Text Box 3"/>
          <p:cNvSpPr txBox="1">
            <a:spLocks noChangeArrowheads="1"/>
          </p:cNvSpPr>
          <p:nvPr/>
        </p:nvSpPr>
        <p:spPr bwMode="auto">
          <a:xfrm>
            <a:off x="2998695" y="4953001"/>
            <a:ext cx="2732088" cy="830263"/>
          </a:xfrm>
          <a:prstGeom prst="rect">
            <a:avLst/>
          </a:prstGeom>
          <a:noFill/>
          <a:ln w="9525">
            <a:noFill/>
            <a:miter lim="800000"/>
            <a:headEnd/>
            <a:tailEnd/>
          </a:ln>
          <a:effectLst/>
        </p:spPr>
        <p:txBody>
          <a:bodyPr wrap="none">
            <a:spAutoFit/>
          </a:bodyPr>
          <a:lstStyle/>
          <a:p>
            <a:pPr algn="ctr" rtl="0" eaLnBrk="0" fontAlgn="base" hangingPunct="0">
              <a:spcBef>
                <a:spcPct val="0"/>
              </a:spcBef>
              <a:spcAft>
                <a:spcPct val="0"/>
              </a:spcAft>
              <a:defRPr/>
            </a:pPr>
            <a:r>
              <a:rPr lang="en-US" sz="2400" b="1" dirty="0">
                <a:solidFill>
                  <a:srgbClr val="000000"/>
                </a:solidFill>
                <a:latin typeface="Arial"/>
              </a:rPr>
              <a:t>Image space</a:t>
            </a:r>
          </a:p>
          <a:p>
            <a:pPr algn="ctr" rtl="0" eaLnBrk="0" fontAlgn="base" hangingPunct="0">
              <a:spcBef>
                <a:spcPct val="0"/>
              </a:spcBef>
              <a:spcAft>
                <a:spcPct val="0"/>
              </a:spcAft>
              <a:defRPr/>
            </a:pPr>
            <a:r>
              <a:rPr lang="en-US" sz="2400" b="1" dirty="0">
                <a:solidFill>
                  <a:srgbClr val="000000"/>
                </a:solidFill>
                <a:latin typeface="Arial"/>
              </a:rPr>
              <a:t>edge coordinates</a:t>
            </a:r>
          </a:p>
        </p:txBody>
      </p:sp>
      <p:sp>
        <p:nvSpPr>
          <p:cNvPr id="7" name="Text Box 4"/>
          <p:cNvSpPr txBox="1">
            <a:spLocks noChangeArrowheads="1"/>
          </p:cNvSpPr>
          <p:nvPr/>
        </p:nvSpPr>
        <p:spPr bwMode="auto">
          <a:xfrm>
            <a:off x="7300929" y="5191098"/>
            <a:ext cx="3352800" cy="461963"/>
          </a:xfrm>
          <a:prstGeom prst="rect">
            <a:avLst/>
          </a:prstGeom>
          <a:noFill/>
          <a:ln w="9525">
            <a:noFill/>
            <a:miter lim="800000"/>
            <a:headEnd/>
            <a:tailEnd/>
          </a:ln>
          <a:effectLst/>
        </p:spPr>
        <p:txBody>
          <a:bodyPr>
            <a:spAutoFit/>
          </a:bodyPr>
          <a:lstStyle/>
          <a:p>
            <a:pPr algn="l" rtl="0" eaLnBrk="0" fontAlgn="base" hangingPunct="0">
              <a:spcBef>
                <a:spcPct val="0"/>
              </a:spcBef>
              <a:spcAft>
                <a:spcPct val="0"/>
              </a:spcAft>
              <a:defRPr/>
            </a:pPr>
            <a:r>
              <a:rPr lang="en-US" sz="2400" b="1" dirty="0">
                <a:solidFill>
                  <a:srgbClr val="000000"/>
                </a:solidFill>
                <a:latin typeface="Arial"/>
              </a:rPr>
              <a:t>Votes</a:t>
            </a:r>
          </a:p>
        </p:txBody>
      </p:sp>
      <p:sp>
        <p:nvSpPr>
          <p:cNvPr id="65542" name="Rectangle 7"/>
          <p:cNvSpPr>
            <a:spLocks noChangeArrowheads="1"/>
          </p:cNvSpPr>
          <p:nvPr/>
        </p:nvSpPr>
        <p:spPr bwMode="auto">
          <a:xfrm>
            <a:off x="7669161" y="4668811"/>
            <a:ext cx="304800" cy="369887"/>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a:solidFill>
                  <a:srgbClr val="000000"/>
                </a:solidFill>
                <a:latin typeface="Arial" charset="0"/>
                <a:sym typeface="Symbol" pitchFamily="18" charset="2"/>
              </a:rPr>
              <a:t></a:t>
            </a:r>
            <a:endParaRPr lang="en-US" i="1">
              <a:solidFill>
                <a:srgbClr val="000000"/>
              </a:solidFill>
              <a:latin typeface="Arial" charset="0"/>
            </a:endParaRPr>
          </a:p>
        </p:txBody>
      </p:sp>
      <p:sp>
        <p:nvSpPr>
          <p:cNvPr id="65543" name="Rectangle 8"/>
          <p:cNvSpPr>
            <a:spLocks noChangeArrowheads="1"/>
          </p:cNvSpPr>
          <p:nvPr/>
        </p:nvSpPr>
        <p:spPr bwMode="auto">
          <a:xfrm>
            <a:off x="4316361" y="4592611"/>
            <a:ext cx="304800" cy="369887"/>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i="1">
                <a:solidFill>
                  <a:srgbClr val="000000"/>
                </a:solidFill>
                <a:latin typeface="Arial" charset="0"/>
                <a:sym typeface="Symbol" pitchFamily="18" charset="2"/>
              </a:rPr>
              <a:t>x</a:t>
            </a:r>
            <a:endParaRPr lang="en-US" i="1">
              <a:solidFill>
                <a:srgbClr val="000000"/>
              </a:solidFill>
              <a:latin typeface="Arial" charset="0"/>
            </a:endParaRPr>
          </a:p>
        </p:txBody>
      </p:sp>
      <p:sp>
        <p:nvSpPr>
          <p:cNvPr id="65544" name="Rectangle 9"/>
          <p:cNvSpPr>
            <a:spLocks noChangeArrowheads="1"/>
          </p:cNvSpPr>
          <p:nvPr/>
        </p:nvSpPr>
        <p:spPr bwMode="auto">
          <a:xfrm>
            <a:off x="2335161" y="2916211"/>
            <a:ext cx="300038" cy="369887"/>
          </a:xfrm>
          <a:prstGeom prst="rect">
            <a:avLst/>
          </a:prstGeom>
          <a:noFill/>
          <a:ln w="9525">
            <a:noFill/>
            <a:miter lim="800000"/>
            <a:headEnd/>
            <a:tailEnd/>
          </a:ln>
        </p:spPr>
        <p:txBody>
          <a:bodyPr wrap="none">
            <a:spAutoFit/>
          </a:bodyPr>
          <a:lstStyle/>
          <a:p>
            <a:pPr algn="l" rtl="0" eaLnBrk="0" fontAlgn="base" hangingPunct="0">
              <a:spcBef>
                <a:spcPct val="0"/>
              </a:spcBef>
              <a:spcAft>
                <a:spcPct val="0"/>
              </a:spcAft>
            </a:pPr>
            <a:r>
              <a:rPr lang="en-US" i="1">
                <a:solidFill>
                  <a:srgbClr val="000000"/>
                </a:solidFill>
                <a:latin typeface="Arial" charset="0"/>
              </a:rPr>
              <a:t>y</a:t>
            </a:r>
          </a:p>
        </p:txBody>
      </p:sp>
      <p:sp>
        <p:nvSpPr>
          <p:cNvPr id="11" name="TextBox 10"/>
          <p:cNvSpPr txBox="1">
            <a:spLocks noChangeArrowheads="1"/>
          </p:cNvSpPr>
          <p:nvPr/>
        </p:nvSpPr>
        <p:spPr bwMode="auto">
          <a:xfrm>
            <a:off x="9421761" y="2828897"/>
            <a:ext cx="609600" cy="381000"/>
          </a:xfrm>
          <a:prstGeom prst="rect">
            <a:avLst/>
          </a:prstGeom>
          <a:noFill/>
          <a:ln w="9525">
            <a:noFill/>
            <a:miter lim="800000"/>
            <a:headEnd/>
            <a:tailEnd/>
          </a:ln>
        </p:spPr>
        <p:txBody>
          <a:bodyPr>
            <a:spAutoFit/>
          </a:bodyPr>
          <a:lstStyle/>
          <a:p>
            <a:pPr algn="l" rtl="0" eaLnBrk="0" fontAlgn="base" hangingPunct="0">
              <a:spcBef>
                <a:spcPct val="0"/>
              </a:spcBef>
              <a:spcAft>
                <a:spcPct val="0"/>
              </a:spcAft>
            </a:pPr>
            <a:r>
              <a:rPr lang="en-US" i="1">
                <a:solidFill>
                  <a:srgbClr val="000000"/>
                </a:solidFill>
                <a:latin typeface="Arial" charset="0"/>
              </a:rPr>
              <a:t>d</a:t>
            </a:r>
          </a:p>
        </p:txBody>
      </p:sp>
      <p:sp>
        <p:nvSpPr>
          <p:cNvPr id="10" name="TextBox 9"/>
          <p:cNvSpPr txBox="1"/>
          <p:nvPr/>
        </p:nvSpPr>
        <p:spPr>
          <a:xfrm>
            <a:off x="2371674" y="5943601"/>
            <a:ext cx="9347328" cy="461665"/>
          </a:xfrm>
          <a:prstGeom prst="rect">
            <a:avLst/>
          </a:prstGeom>
          <a:noFill/>
        </p:spPr>
        <p:txBody>
          <a:bodyPr wrap="square" rtlCol="0">
            <a:spAutoFit/>
          </a:bodyPr>
          <a:lstStyle/>
          <a:p>
            <a:pPr algn="l" rtl="0"/>
            <a:r>
              <a:rPr lang="en-US" sz="2400" dirty="0">
                <a:solidFill>
                  <a:srgbClr val="000000"/>
                </a:solidFill>
                <a:latin typeface="Arial"/>
              </a:rPr>
              <a:t>What difficulty does this present for an implementation?</a:t>
            </a:r>
          </a:p>
        </p:txBody>
      </p:sp>
      <p:sp>
        <p:nvSpPr>
          <p:cNvPr id="12" name="Slide Number Placeholder 11"/>
          <p:cNvSpPr>
            <a:spLocks noGrp="1"/>
          </p:cNvSpPr>
          <p:nvPr>
            <p:ph type="sldNum" sz="quarter" idx="12"/>
          </p:nvPr>
        </p:nvSpPr>
        <p:spPr>
          <a:xfrm>
            <a:off x="8305800" y="6245225"/>
            <a:ext cx="2133600" cy="476250"/>
          </a:xfrm>
        </p:spPr>
        <p:txBody>
          <a:bodyPr/>
          <a:lstStyle/>
          <a:p>
            <a:pPr algn="r" rtl="0" fontAlgn="base">
              <a:spcBef>
                <a:spcPct val="0"/>
              </a:spcBef>
              <a:spcAft>
                <a:spcPct val="0"/>
              </a:spcAft>
              <a:defRPr/>
            </a:pPr>
            <a:fld id="{2F36629A-99BA-43CE-910B-DE79E020FC06}" type="slidenum">
              <a:rPr lang="en-US" sz="1400">
                <a:solidFill>
                  <a:srgbClr val="000000"/>
                </a:solidFill>
                <a:latin typeface="Arial" charset="0"/>
              </a:rPr>
              <a:pPr algn="r" rtl="0" fontAlgn="base">
                <a:spcBef>
                  <a:spcPct val="0"/>
                </a:spcBef>
                <a:spcAft>
                  <a:spcPct val="0"/>
                </a:spcAft>
                <a:defRPr/>
              </a:pPr>
              <a:t>68</a:t>
            </a:fld>
            <a:endParaRPr lang="en-US" sz="1400" dirty="0">
              <a:solidFill>
                <a:srgbClr val="000000"/>
              </a:solidFill>
              <a:latin typeface="Arial" charset="0"/>
            </a:endParaRPr>
          </a:p>
        </p:txBody>
      </p:sp>
      <p:sp>
        <p:nvSpPr>
          <p:cNvPr id="13" name="TextBox 12"/>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231955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3" cstate="print"/>
          <a:srcRect/>
          <a:stretch>
            <a:fillRect/>
          </a:stretch>
        </p:blipFill>
        <p:spPr bwMode="auto">
          <a:xfrm>
            <a:off x="2590752" y="1347759"/>
            <a:ext cx="6946900" cy="3517900"/>
          </a:xfrm>
          <a:prstGeom prst="rect">
            <a:avLst/>
          </a:prstGeom>
          <a:noFill/>
          <a:ln w="9525">
            <a:noFill/>
            <a:miter lim="800000"/>
            <a:headEnd/>
            <a:tailEnd/>
          </a:ln>
        </p:spPr>
      </p:pic>
      <p:sp>
        <p:nvSpPr>
          <p:cNvPr id="4" name="Text Box 3"/>
          <p:cNvSpPr txBox="1">
            <a:spLocks noChangeArrowheads="1"/>
          </p:cNvSpPr>
          <p:nvPr/>
        </p:nvSpPr>
        <p:spPr bwMode="auto">
          <a:xfrm>
            <a:off x="3041628" y="4808538"/>
            <a:ext cx="2732088" cy="830263"/>
          </a:xfrm>
          <a:prstGeom prst="rect">
            <a:avLst/>
          </a:prstGeom>
          <a:noFill/>
          <a:ln w="9525">
            <a:noFill/>
            <a:miter lim="800000"/>
            <a:headEnd/>
            <a:tailEnd/>
          </a:ln>
          <a:effectLst/>
        </p:spPr>
        <p:txBody>
          <a:bodyPr wrap="none">
            <a:spAutoFit/>
          </a:bodyPr>
          <a:lstStyle/>
          <a:p>
            <a:pPr algn="ctr" rtl="0" eaLnBrk="0" fontAlgn="base" hangingPunct="0">
              <a:spcBef>
                <a:spcPct val="0"/>
              </a:spcBef>
              <a:spcAft>
                <a:spcPct val="0"/>
              </a:spcAft>
              <a:defRPr/>
            </a:pPr>
            <a:r>
              <a:rPr lang="en-US" sz="2400" b="1" dirty="0">
                <a:solidFill>
                  <a:srgbClr val="000000"/>
                </a:solidFill>
                <a:latin typeface="Arial"/>
              </a:rPr>
              <a:t>Image space</a:t>
            </a:r>
          </a:p>
          <a:p>
            <a:pPr algn="ctr" rtl="0" eaLnBrk="0" fontAlgn="base" hangingPunct="0">
              <a:spcBef>
                <a:spcPct val="0"/>
              </a:spcBef>
              <a:spcAft>
                <a:spcPct val="0"/>
              </a:spcAft>
              <a:defRPr/>
            </a:pPr>
            <a:r>
              <a:rPr lang="en-US" sz="2400" b="1" dirty="0">
                <a:solidFill>
                  <a:srgbClr val="000000"/>
                </a:solidFill>
                <a:latin typeface="Arial"/>
              </a:rPr>
              <a:t>edge coordinates</a:t>
            </a:r>
          </a:p>
        </p:txBody>
      </p:sp>
      <p:sp>
        <p:nvSpPr>
          <p:cNvPr id="5" name="Text Box 4"/>
          <p:cNvSpPr txBox="1">
            <a:spLocks noChangeArrowheads="1"/>
          </p:cNvSpPr>
          <p:nvPr/>
        </p:nvSpPr>
        <p:spPr bwMode="auto">
          <a:xfrm>
            <a:off x="7556520" y="4926034"/>
            <a:ext cx="3352800" cy="461963"/>
          </a:xfrm>
          <a:prstGeom prst="rect">
            <a:avLst/>
          </a:prstGeom>
          <a:noFill/>
          <a:ln w="9525">
            <a:noFill/>
            <a:miter lim="800000"/>
            <a:headEnd/>
            <a:tailEnd/>
          </a:ln>
          <a:effectLst/>
        </p:spPr>
        <p:txBody>
          <a:bodyPr>
            <a:spAutoFit/>
          </a:bodyPr>
          <a:lstStyle/>
          <a:p>
            <a:pPr algn="l" rtl="0" eaLnBrk="0" fontAlgn="base" hangingPunct="0">
              <a:spcBef>
                <a:spcPct val="0"/>
              </a:spcBef>
              <a:spcAft>
                <a:spcPct val="0"/>
              </a:spcAft>
              <a:defRPr/>
            </a:pPr>
            <a:r>
              <a:rPr lang="en-US" sz="2400" b="1" dirty="0">
                <a:solidFill>
                  <a:srgbClr val="000000"/>
                </a:solidFill>
                <a:latin typeface="Arial"/>
              </a:rPr>
              <a:t>Votes</a:t>
            </a:r>
          </a:p>
        </p:txBody>
      </p:sp>
      <p:sp>
        <p:nvSpPr>
          <p:cNvPr id="7" name="Title 4"/>
          <p:cNvSpPr txBox="1">
            <a:spLocks/>
          </p:cNvSpPr>
          <p:nvPr/>
        </p:nvSpPr>
        <p:spPr bwMode="auto">
          <a:xfrm>
            <a:off x="1970031"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rtl="0" fontAlgn="base">
              <a:spcBef>
                <a:spcPct val="0"/>
              </a:spcBef>
              <a:spcAft>
                <a:spcPct val="0"/>
              </a:spcAft>
              <a:defRPr/>
            </a:pPr>
            <a:r>
              <a:rPr lang="en-US" sz="4400">
                <a:solidFill>
                  <a:srgbClr val="000000"/>
                </a:solidFill>
                <a:latin typeface="Arial"/>
              </a:rPr>
              <a:t>Impact of noise on Hough</a:t>
            </a:r>
            <a:endParaRPr lang="en-US" sz="4400" dirty="0">
              <a:solidFill>
                <a:srgbClr val="000000"/>
              </a:solidFill>
              <a:latin typeface="Arial"/>
            </a:endParaRPr>
          </a:p>
        </p:txBody>
      </p:sp>
      <p:sp>
        <p:nvSpPr>
          <p:cNvPr id="8" name="TextBox 7"/>
          <p:cNvSpPr txBox="1"/>
          <p:nvPr/>
        </p:nvSpPr>
        <p:spPr>
          <a:xfrm>
            <a:off x="2481213" y="5715001"/>
            <a:ext cx="7594704" cy="830997"/>
          </a:xfrm>
          <a:prstGeom prst="rect">
            <a:avLst/>
          </a:prstGeom>
          <a:noFill/>
        </p:spPr>
        <p:txBody>
          <a:bodyPr wrap="square" rtlCol="0">
            <a:spAutoFit/>
          </a:bodyPr>
          <a:lstStyle/>
          <a:p>
            <a:pPr algn="l" rtl="0"/>
            <a:r>
              <a:rPr lang="en-US" sz="2400" dirty="0">
                <a:solidFill>
                  <a:srgbClr val="000000"/>
                </a:solidFill>
                <a:latin typeface="Arial"/>
              </a:rPr>
              <a:t>Here, everything appears to be “noise”, or random edge points, but we still see peaks in the vote space.</a:t>
            </a:r>
          </a:p>
        </p:txBody>
      </p:sp>
      <p:sp>
        <p:nvSpPr>
          <p:cNvPr id="9" name="Slide Number Placeholder 8"/>
          <p:cNvSpPr>
            <a:spLocks noGrp="1"/>
          </p:cNvSpPr>
          <p:nvPr>
            <p:ph type="sldNum" sz="quarter" idx="12"/>
          </p:nvPr>
        </p:nvSpPr>
        <p:spPr/>
        <p:txBody>
          <a:bodyPr/>
          <a:lstStyle/>
          <a:p>
            <a:pPr algn="r" rtl="0" fontAlgn="base">
              <a:spcBef>
                <a:spcPct val="0"/>
              </a:spcBef>
              <a:spcAft>
                <a:spcPct val="0"/>
              </a:spcAft>
              <a:defRPr/>
            </a:pPr>
            <a:fld id="{2F36629A-99BA-43CE-910B-DE79E020FC06}" type="slidenum">
              <a:rPr lang="en-US" sz="1400">
                <a:solidFill>
                  <a:srgbClr val="000000"/>
                </a:solidFill>
                <a:latin typeface="Arial" charset="0"/>
              </a:rPr>
              <a:pPr algn="r" rtl="0" fontAlgn="base">
                <a:spcBef>
                  <a:spcPct val="0"/>
                </a:spcBef>
                <a:spcAft>
                  <a:spcPct val="0"/>
                </a:spcAft>
                <a:defRPr/>
              </a:pPr>
              <a:t>69</a:t>
            </a:fld>
            <a:endParaRPr lang="en-US" sz="1400">
              <a:solidFill>
                <a:srgbClr val="000000"/>
              </a:solidFill>
              <a:latin typeface="Arial" charset="0"/>
            </a:endParaRPr>
          </a:p>
        </p:txBody>
      </p:sp>
      <p:sp>
        <p:nvSpPr>
          <p:cNvPr id="10" name="TextBox 9"/>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64114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2411-4D57-4C5A-8A98-8B4C331C58CD}"/>
              </a:ext>
            </a:extLst>
          </p:cNvPr>
          <p:cNvSpPr>
            <a:spLocks noGrp="1"/>
          </p:cNvSpPr>
          <p:nvPr>
            <p:ph type="title"/>
          </p:nvPr>
        </p:nvSpPr>
        <p:spPr/>
        <p:txBody>
          <a:bodyPr/>
          <a:lstStyle/>
          <a:p>
            <a:r>
              <a:rPr lang="en-IN" dirty="0"/>
              <a:t>Key point detection </a:t>
            </a:r>
          </a:p>
        </p:txBody>
      </p:sp>
      <p:sp>
        <p:nvSpPr>
          <p:cNvPr id="4" name="Footer Placeholder 3">
            <a:extLst>
              <a:ext uri="{FF2B5EF4-FFF2-40B4-BE49-F238E27FC236}">
                <a16:creationId xmlns:a16="http://schemas.microsoft.com/office/drawing/2014/main" id="{816F9ED7-BE7F-4623-835E-74F10B10AEF3}"/>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28AC7514-CA69-4324-A349-EA85650FD2B1}"/>
              </a:ext>
            </a:extLst>
          </p:cNvPr>
          <p:cNvSpPr>
            <a:spLocks noGrp="1"/>
          </p:cNvSpPr>
          <p:nvPr>
            <p:ph type="sldNum" sz="quarter" idx="12"/>
          </p:nvPr>
        </p:nvSpPr>
        <p:spPr/>
        <p:txBody>
          <a:bodyPr/>
          <a:lstStyle/>
          <a:p>
            <a:fld id="{06AC2BAF-6E0E-4899-AC44-A744DBDDF038}" type="slidenum">
              <a:rPr lang="en-IN" smtClean="0"/>
              <a:t>7</a:t>
            </a:fld>
            <a:endParaRPr lang="en-IN"/>
          </a:p>
        </p:txBody>
      </p:sp>
      <p:pic>
        <p:nvPicPr>
          <p:cNvPr id="7" name="Picture 6">
            <a:extLst>
              <a:ext uri="{FF2B5EF4-FFF2-40B4-BE49-F238E27FC236}">
                <a16:creationId xmlns:a16="http://schemas.microsoft.com/office/drawing/2014/main" id="{701DE4A3-9337-4EE9-AFD9-7548B4CF635E}"/>
              </a:ext>
            </a:extLst>
          </p:cNvPr>
          <p:cNvPicPr>
            <a:picLocks noChangeAspect="1"/>
          </p:cNvPicPr>
          <p:nvPr/>
        </p:nvPicPr>
        <p:blipFill>
          <a:blip r:embed="rId2"/>
          <a:stretch>
            <a:fillRect/>
          </a:stretch>
        </p:blipFill>
        <p:spPr>
          <a:xfrm>
            <a:off x="727788" y="1169624"/>
            <a:ext cx="9344219" cy="5619750"/>
          </a:xfrm>
          <a:prstGeom prst="rect">
            <a:avLst/>
          </a:prstGeom>
        </p:spPr>
      </p:pic>
    </p:spTree>
    <p:extLst>
      <p:ext uri="{BB962C8B-B14F-4D97-AF65-F5344CB8AC3E}">
        <p14:creationId xmlns:p14="http://schemas.microsoft.com/office/powerpoint/2010/main" val="2584536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043057" y="0"/>
            <a:ext cx="8229600" cy="1143000"/>
          </a:xfrm>
        </p:spPr>
        <p:txBody>
          <a:bodyPr/>
          <a:lstStyle/>
          <a:p>
            <a:r>
              <a:rPr lang="en-US" dirty="0"/>
              <a:t>Hough transform for circles</a:t>
            </a:r>
          </a:p>
        </p:txBody>
      </p:sp>
      <p:sp>
        <p:nvSpPr>
          <p:cNvPr id="3" name="Content Placeholder 2"/>
          <p:cNvSpPr>
            <a:spLocks noGrp="1"/>
          </p:cNvSpPr>
          <p:nvPr>
            <p:ph idx="1"/>
          </p:nvPr>
        </p:nvSpPr>
        <p:spPr>
          <a:xfrm>
            <a:off x="2043057" y="2297097"/>
            <a:ext cx="8229600" cy="4525962"/>
          </a:xfrm>
        </p:spPr>
        <p:txBody>
          <a:bodyPr/>
          <a:lstStyle/>
          <a:p>
            <a:r>
              <a:rPr lang="en-US" dirty="0"/>
              <a:t>For a fixed radius </a:t>
            </a:r>
            <a:r>
              <a:rPr lang="en-US" dirty="0" err="1"/>
              <a:t>r</a:t>
            </a:r>
            <a:endParaRPr lang="en-US" dirty="0"/>
          </a:p>
        </p:txBody>
      </p:sp>
      <p:sp>
        <p:nvSpPr>
          <p:cNvPr id="5" name="Content Placeholder 2"/>
          <p:cNvSpPr txBox="1">
            <a:spLocks/>
          </p:cNvSpPr>
          <p:nvPr/>
        </p:nvSpPr>
        <p:spPr bwMode="auto">
          <a:xfrm>
            <a:off x="2043057" y="1165195"/>
            <a:ext cx="8229600" cy="4525963"/>
          </a:xfrm>
          <a:prstGeom prst="rect">
            <a:avLst/>
          </a:prstGeom>
          <a:noFill/>
          <a:ln w="9525">
            <a:noFill/>
            <a:miter lim="800000"/>
            <a:headEnd/>
            <a:tailEnd/>
          </a:ln>
        </p:spPr>
        <p:txBody>
          <a:bodyPr/>
          <a:lstStyle/>
          <a:p>
            <a:pPr marL="342900" indent="-342900" fontAlgn="base">
              <a:spcBef>
                <a:spcPct val="20000"/>
              </a:spcBef>
              <a:spcAft>
                <a:spcPct val="0"/>
              </a:spcAft>
              <a:buFontTx/>
              <a:buChar char="•"/>
              <a:defRPr/>
            </a:pPr>
            <a:r>
              <a:rPr lang="en-US" sz="2400" dirty="0">
                <a:solidFill>
                  <a:srgbClr val="000000"/>
                </a:solidFill>
                <a:latin typeface="Arial"/>
              </a:rPr>
              <a:t>Circle: center (</a:t>
            </a:r>
            <a:r>
              <a:rPr lang="en-US" sz="2400" dirty="0" err="1">
                <a:solidFill>
                  <a:srgbClr val="000000"/>
                </a:solidFill>
                <a:latin typeface="Arial"/>
              </a:rPr>
              <a:t>a,b</a:t>
            </a:r>
            <a:r>
              <a:rPr lang="en-US" sz="2400" dirty="0">
                <a:solidFill>
                  <a:srgbClr val="000000"/>
                </a:solidFill>
                <a:latin typeface="Arial"/>
              </a:rPr>
              <a:t>) and radius r</a:t>
            </a:r>
          </a:p>
          <a:p>
            <a:pPr marL="742950" lvl="1" indent="-285750" fontAlgn="base">
              <a:spcBef>
                <a:spcPct val="20000"/>
              </a:spcBef>
              <a:spcAft>
                <a:spcPct val="0"/>
              </a:spcAft>
              <a:defRPr/>
            </a:pPr>
            <a:endParaRPr lang="en-US" sz="2800" dirty="0">
              <a:solidFill>
                <a:srgbClr val="000000"/>
              </a:solidFill>
              <a:latin typeface="Arial"/>
            </a:endParaRPr>
          </a:p>
        </p:txBody>
      </p:sp>
      <p:graphicFrame>
        <p:nvGraphicFramePr>
          <p:cNvPr id="1026" name="Object 2"/>
          <p:cNvGraphicFramePr>
            <a:graphicFrameLocks noChangeAspect="1"/>
          </p:cNvGraphicFramePr>
          <p:nvPr/>
        </p:nvGraphicFramePr>
        <p:xfrm>
          <a:off x="4233837" y="1639864"/>
          <a:ext cx="3276600" cy="536575"/>
        </p:xfrm>
        <a:graphic>
          <a:graphicData uri="http://schemas.openxmlformats.org/presentationml/2006/ole">
            <mc:AlternateContent xmlns:mc="http://schemas.openxmlformats.org/markup-compatibility/2006">
              <mc:Choice xmlns:v="urn:schemas-microsoft-com:vml" Requires="v">
                <p:oleObj spid="_x0000_s22533" name="Equation" r:id="rId4" imgW="1473200" imgH="241300" progId="Equation.3">
                  <p:embed/>
                </p:oleObj>
              </mc:Choice>
              <mc:Fallback>
                <p:oleObj name="Equation" r:id="rId4" imgW="1473200" imgH="2413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837" y="1639864"/>
                        <a:ext cx="3276600" cy="536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33" name="Text Box 9"/>
          <p:cNvSpPr txBox="1">
            <a:spLocks noChangeArrowheads="1"/>
          </p:cNvSpPr>
          <p:nvPr/>
        </p:nvSpPr>
        <p:spPr bwMode="auto">
          <a:xfrm>
            <a:off x="3125843" y="6086471"/>
            <a:ext cx="2286000" cy="366712"/>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dirty="0">
                <a:solidFill>
                  <a:srgbClr val="000000"/>
                </a:solidFill>
                <a:latin typeface="Arial" charset="0"/>
              </a:rPr>
              <a:t>Image space</a:t>
            </a:r>
          </a:p>
        </p:txBody>
      </p:sp>
      <p:pic>
        <p:nvPicPr>
          <p:cNvPr id="9" name="Picture 8" descr="img007"/>
          <p:cNvPicPr>
            <a:picLocks noChangeAspect="1" noChangeArrowheads="1"/>
          </p:cNvPicPr>
          <p:nvPr/>
        </p:nvPicPr>
        <p:blipFill>
          <a:blip r:embed="rId6" cstate="print"/>
          <a:srcRect r="52785"/>
          <a:stretch>
            <a:fillRect/>
          </a:stretch>
        </p:blipFill>
        <p:spPr bwMode="auto">
          <a:xfrm>
            <a:off x="2371675" y="3081375"/>
            <a:ext cx="3728983" cy="3086100"/>
          </a:xfrm>
          <a:prstGeom prst="rect">
            <a:avLst/>
          </a:prstGeom>
          <a:noFill/>
          <a:ln w="9525">
            <a:noFill/>
            <a:miter lim="800000"/>
            <a:headEnd/>
            <a:tailEnd/>
          </a:ln>
        </p:spPr>
      </p:pic>
      <p:sp>
        <p:nvSpPr>
          <p:cNvPr id="12" name="Rectangle 11"/>
          <p:cNvSpPr/>
          <p:nvPr/>
        </p:nvSpPr>
        <p:spPr bwMode="auto">
          <a:xfrm rot="16200000">
            <a:off x="7830369" y="5017316"/>
            <a:ext cx="365130" cy="2008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sp>
        <p:nvSpPr>
          <p:cNvPr id="1032" name="Text Box 8"/>
          <p:cNvSpPr txBox="1">
            <a:spLocks noChangeArrowheads="1"/>
          </p:cNvSpPr>
          <p:nvPr/>
        </p:nvSpPr>
        <p:spPr bwMode="auto">
          <a:xfrm>
            <a:off x="7593033" y="6057937"/>
            <a:ext cx="2286000" cy="3667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dirty="0">
                <a:solidFill>
                  <a:srgbClr val="000000"/>
                </a:solidFill>
                <a:latin typeface="Arial" charset="0"/>
              </a:rPr>
              <a:t>Hough space</a:t>
            </a:r>
          </a:p>
        </p:txBody>
      </p:sp>
      <p:cxnSp>
        <p:nvCxnSpPr>
          <p:cNvPr id="24" name="Straight Arrow Connector 23"/>
          <p:cNvCxnSpPr/>
          <p:nvPr/>
        </p:nvCxnSpPr>
        <p:spPr bwMode="auto">
          <a:xfrm rot="5400000" flipH="1" flipV="1">
            <a:off x="5621331" y="4487878"/>
            <a:ext cx="2848014" cy="1"/>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flipV="1">
            <a:off x="7045338" y="5911885"/>
            <a:ext cx="2951208" cy="634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5123" name="Object 2"/>
          <p:cNvGraphicFramePr>
            <a:graphicFrameLocks noChangeAspect="1"/>
          </p:cNvGraphicFramePr>
          <p:nvPr/>
        </p:nvGraphicFramePr>
        <p:xfrm>
          <a:off x="9637761" y="5984911"/>
          <a:ext cx="392048" cy="431693"/>
        </p:xfrm>
        <a:graphic>
          <a:graphicData uri="http://schemas.openxmlformats.org/presentationml/2006/ole">
            <mc:AlternateContent xmlns:mc="http://schemas.openxmlformats.org/markup-compatibility/2006">
              <mc:Choice xmlns:v="urn:schemas-microsoft-com:vml" Requires="v">
                <p:oleObj spid="_x0000_s22534" name="Equation" r:id="rId7" imgW="126835" imgH="139518" progId="Equation.3">
                  <p:embed/>
                </p:oleObj>
              </mc:Choice>
              <mc:Fallback>
                <p:oleObj name="Equation" r:id="rId7" imgW="126835" imgH="139518" progId="Equation.3">
                  <p:embed/>
                  <p:pic>
                    <p:nvPicPr>
                      <p:cNvPr id="5123"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7761" y="5984911"/>
                        <a:ext cx="392048" cy="43169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4" name="Object 2"/>
          <p:cNvGraphicFramePr>
            <a:graphicFrameLocks noChangeAspect="1"/>
          </p:cNvGraphicFramePr>
          <p:nvPr/>
        </p:nvGraphicFramePr>
        <p:xfrm>
          <a:off x="6497638" y="3005138"/>
          <a:ext cx="392112" cy="550862"/>
        </p:xfrm>
        <a:graphic>
          <a:graphicData uri="http://schemas.openxmlformats.org/presentationml/2006/ole">
            <mc:AlternateContent xmlns:mc="http://schemas.openxmlformats.org/markup-compatibility/2006">
              <mc:Choice xmlns:v="urn:schemas-microsoft-com:vml" Requires="v">
                <p:oleObj spid="_x0000_s22535" name="Equation" r:id="rId9" imgW="126725" imgH="177415" progId="Equation.3">
                  <p:embed/>
                </p:oleObj>
              </mc:Choice>
              <mc:Fallback>
                <p:oleObj name="Equation" r:id="rId9" imgW="126725" imgH="177415" progId="Equation.3">
                  <p:embed/>
                  <p:pic>
                    <p:nvPicPr>
                      <p:cNvPr id="5124"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7638" y="3005138"/>
                        <a:ext cx="392112" cy="5508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Oval 13"/>
          <p:cNvSpPr/>
          <p:nvPr/>
        </p:nvSpPr>
        <p:spPr bwMode="auto">
          <a:xfrm>
            <a:off x="3686142" y="4560903"/>
            <a:ext cx="693747" cy="43815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sp>
        <p:nvSpPr>
          <p:cNvPr id="15" name="TextBox 14"/>
          <p:cNvSpPr txBox="1"/>
          <p:nvPr/>
        </p:nvSpPr>
        <p:spPr>
          <a:xfrm>
            <a:off x="1524000" y="6550224"/>
            <a:ext cx="4343400" cy="307777"/>
          </a:xfrm>
          <a:prstGeom prst="rect">
            <a:avLst/>
          </a:prstGeom>
          <a:noFill/>
        </p:spPr>
        <p:txBody>
          <a:bodyPr wrap="square" rtlCol="0">
            <a:spAutoFit/>
          </a:bodyPr>
          <a:lstStyle/>
          <a:p>
            <a:r>
              <a:rPr lang="en-US" sz="1400" dirty="0"/>
              <a:t>Adapted by Devi Parikh from: Kristen </a:t>
            </a:r>
            <a:r>
              <a:rPr lang="en-US" sz="1400" dirty="0" err="1"/>
              <a:t>Grauman</a:t>
            </a:r>
            <a:endParaRPr lang="en-US" sz="1400" dirty="0"/>
          </a:p>
        </p:txBody>
      </p:sp>
      <p:sp>
        <p:nvSpPr>
          <p:cNvPr id="16" name="Slide Number Placeholder 15"/>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70</a:t>
            </a:fld>
            <a:endParaRPr lang="en-US" sz="1400">
              <a:solidFill>
                <a:srgbClr val="000000"/>
              </a:solidFill>
              <a:latin typeface="Arial" charset="0"/>
            </a:endParaRPr>
          </a:p>
        </p:txBody>
      </p:sp>
      <p:sp>
        <p:nvSpPr>
          <p:cNvPr id="17" name="TextBox 16"/>
          <p:cNvSpPr txBox="1"/>
          <p:nvPr/>
        </p:nvSpPr>
        <p:spPr>
          <a:xfrm>
            <a:off x="7924800" y="1295400"/>
            <a:ext cx="2362200" cy="369332"/>
          </a:xfrm>
          <a:prstGeom prst="rect">
            <a:avLst/>
          </a:prstGeom>
          <a:noFill/>
        </p:spPr>
        <p:txBody>
          <a:bodyPr wrap="square" rtlCol="0">
            <a:spAutoFit/>
          </a:bodyPr>
          <a:lstStyle/>
          <a:p>
            <a:r>
              <a:rPr lang="en-US" dirty="0"/>
              <a:t>Equation of circle?</a:t>
            </a:r>
          </a:p>
        </p:txBody>
      </p:sp>
      <p:sp>
        <p:nvSpPr>
          <p:cNvPr id="18" name="TextBox 17"/>
          <p:cNvSpPr txBox="1"/>
          <p:nvPr/>
        </p:nvSpPr>
        <p:spPr>
          <a:xfrm>
            <a:off x="7924800" y="2438400"/>
            <a:ext cx="2362200" cy="923330"/>
          </a:xfrm>
          <a:prstGeom prst="rect">
            <a:avLst/>
          </a:prstGeom>
          <a:noFill/>
        </p:spPr>
        <p:txBody>
          <a:bodyPr wrap="square" rtlCol="0">
            <a:spAutoFit/>
          </a:bodyPr>
          <a:lstStyle/>
          <a:p>
            <a:r>
              <a:rPr lang="en-US" dirty="0"/>
              <a:t>Equation of set of circles that all pass through a point?</a:t>
            </a:r>
          </a:p>
        </p:txBody>
      </p:sp>
    </p:spTree>
    <p:extLst>
      <p:ext uri="{BB962C8B-B14F-4D97-AF65-F5344CB8AC3E}">
        <p14:creationId xmlns:p14="http://schemas.microsoft.com/office/powerpoint/2010/main" val="72905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33" grpId="0"/>
      <p:bldP spid="12" grpId="0" animBg="1"/>
      <p:bldP spid="1032" grpId="0"/>
      <p:bldP spid="17" grpId="0"/>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043057" y="0"/>
            <a:ext cx="8229600" cy="1143000"/>
          </a:xfrm>
        </p:spPr>
        <p:txBody>
          <a:bodyPr/>
          <a:lstStyle/>
          <a:p>
            <a:r>
              <a:rPr lang="en-US" dirty="0"/>
              <a:t>Hough transform for circles</a:t>
            </a:r>
          </a:p>
        </p:txBody>
      </p:sp>
      <p:sp>
        <p:nvSpPr>
          <p:cNvPr id="3" name="Content Placeholder 2"/>
          <p:cNvSpPr>
            <a:spLocks noGrp="1"/>
          </p:cNvSpPr>
          <p:nvPr>
            <p:ph idx="1"/>
          </p:nvPr>
        </p:nvSpPr>
        <p:spPr>
          <a:xfrm>
            <a:off x="2043057" y="2297097"/>
            <a:ext cx="8229600" cy="4525962"/>
          </a:xfrm>
        </p:spPr>
        <p:txBody>
          <a:bodyPr/>
          <a:lstStyle/>
          <a:p>
            <a:r>
              <a:rPr lang="en-US" dirty="0"/>
              <a:t>For a fixed radius </a:t>
            </a:r>
            <a:r>
              <a:rPr lang="en-US" dirty="0" err="1"/>
              <a:t>r</a:t>
            </a:r>
            <a:endParaRPr lang="en-US" dirty="0"/>
          </a:p>
        </p:txBody>
      </p:sp>
      <p:sp>
        <p:nvSpPr>
          <p:cNvPr id="5" name="Content Placeholder 2"/>
          <p:cNvSpPr txBox="1">
            <a:spLocks/>
          </p:cNvSpPr>
          <p:nvPr/>
        </p:nvSpPr>
        <p:spPr bwMode="auto">
          <a:xfrm>
            <a:off x="2043057" y="1165195"/>
            <a:ext cx="8229600" cy="4525963"/>
          </a:xfrm>
          <a:prstGeom prst="rect">
            <a:avLst/>
          </a:prstGeom>
          <a:noFill/>
          <a:ln w="9525">
            <a:noFill/>
            <a:miter lim="800000"/>
            <a:headEnd/>
            <a:tailEnd/>
          </a:ln>
        </p:spPr>
        <p:txBody>
          <a:bodyPr/>
          <a:lstStyle/>
          <a:p>
            <a:pPr marL="342900" indent="-342900" fontAlgn="base">
              <a:spcBef>
                <a:spcPct val="20000"/>
              </a:spcBef>
              <a:spcAft>
                <a:spcPct val="0"/>
              </a:spcAft>
              <a:buFontTx/>
              <a:buChar char="•"/>
              <a:defRPr/>
            </a:pPr>
            <a:r>
              <a:rPr lang="en-US" sz="2400" dirty="0">
                <a:solidFill>
                  <a:srgbClr val="000000"/>
                </a:solidFill>
                <a:latin typeface="Arial"/>
              </a:rPr>
              <a:t>Circle: center (</a:t>
            </a:r>
            <a:r>
              <a:rPr lang="en-US" sz="2400" dirty="0" err="1">
                <a:solidFill>
                  <a:srgbClr val="000000"/>
                </a:solidFill>
                <a:latin typeface="Arial"/>
              </a:rPr>
              <a:t>a,b</a:t>
            </a:r>
            <a:r>
              <a:rPr lang="en-US" sz="2400" dirty="0">
                <a:solidFill>
                  <a:srgbClr val="000000"/>
                </a:solidFill>
                <a:latin typeface="Arial"/>
              </a:rPr>
              <a:t>) and radius r</a:t>
            </a:r>
          </a:p>
          <a:p>
            <a:pPr marL="742950" lvl="1" indent="-285750" fontAlgn="base">
              <a:spcBef>
                <a:spcPct val="20000"/>
              </a:spcBef>
              <a:spcAft>
                <a:spcPct val="0"/>
              </a:spcAft>
              <a:defRPr/>
            </a:pPr>
            <a:endParaRPr lang="en-US" sz="2800" dirty="0">
              <a:solidFill>
                <a:srgbClr val="000000"/>
              </a:solidFill>
              <a:latin typeface="Arial"/>
            </a:endParaRPr>
          </a:p>
        </p:txBody>
      </p:sp>
      <p:graphicFrame>
        <p:nvGraphicFramePr>
          <p:cNvPr id="1026" name="Object 2"/>
          <p:cNvGraphicFramePr>
            <a:graphicFrameLocks noChangeAspect="1"/>
          </p:cNvGraphicFramePr>
          <p:nvPr/>
        </p:nvGraphicFramePr>
        <p:xfrm>
          <a:off x="4233837" y="1639864"/>
          <a:ext cx="3276600" cy="536575"/>
        </p:xfrm>
        <a:graphic>
          <a:graphicData uri="http://schemas.openxmlformats.org/presentationml/2006/ole">
            <mc:AlternateContent xmlns:mc="http://schemas.openxmlformats.org/markup-compatibility/2006">
              <mc:Choice xmlns:v="urn:schemas-microsoft-com:vml" Requires="v">
                <p:oleObj spid="_x0000_s23555" name="Equation" r:id="rId4" imgW="1473200" imgH="241300" progId="Equation.3">
                  <p:embed/>
                </p:oleObj>
              </mc:Choice>
              <mc:Fallback>
                <p:oleObj name="Equation" r:id="rId4" imgW="1473200" imgH="2413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837" y="1639864"/>
                        <a:ext cx="3276600" cy="536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33" name="Text Box 9"/>
          <p:cNvSpPr txBox="1">
            <a:spLocks noChangeArrowheads="1"/>
          </p:cNvSpPr>
          <p:nvPr/>
        </p:nvSpPr>
        <p:spPr bwMode="auto">
          <a:xfrm>
            <a:off x="3125843" y="6086471"/>
            <a:ext cx="2286000" cy="366712"/>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dirty="0">
                <a:solidFill>
                  <a:srgbClr val="000000"/>
                </a:solidFill>
                <a:latin typeface="Arial" charset="0"/>
              </a:rPr>
              <a:t>Image space</a:t>
            </a:r>
          </a:p>
        </p:txBody>
      </p:sp>
      <p:pic>
        <p:nvPicPr>
          <p:cNvPr id="9" name="Picture 8" descr="img007"/>
          <p:cNvPicPr>
            <a:picLocks noChangeAspect="1" noChangeArrowheads="1"/>
          </p:cNvPicPr>
          <p:nvPr/>
        </p:nvPicPr>
        <p:blipFill>
          <a:blip r:embed="rId6" cstate="print"/>
          <a:srcRect r="52785"/>
          <a:stretch>
            <a:fillRect/>
          </a:stretch>
        </p:blipFill>
        <p:spPr bwMode="auto">
          <a:xfrm>
            <a:off x="2371675" y="3081375"/>
            <a:ext cx="3728983" cy="3086100"/>
          </a:xfrm>
          <a:prstGeom prst="rect">
            <a:avLst/>
          </a:prstGeom>
          <a:noFill/>
          <a:ln w="9525">
            <a:noFill/>
            <a:miter lim="800000"/>
            <a:headEnd/>
            <a:tailEnd/>
          </a:ln>
        </p:spPr>
      </p:pic>
      <p:sp>
        <p:nvSpPr>
          <p:cNvPr id="1032" name="Text Box 8"/>
          <p:cNvSpPr txBox="1">
            <a:spLocks noChangeArrowheads="1"/>
          </p:cNvSpPr>
          <p:nvPr/>
        </p:nvSpPr>
        <p:spPr bwMode="auto">
          <a:xfrm>
            <a:off x="7593033" y="6057937"/>
            <a:ext cx="2286000" cy="3667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dirty="0">
                <a:solidFill>
                  <a:srgbClr val="000000"/>
                </a:solidFill>
                <a:latin typeface="Arial" charset="0"/>
              </a:rPr>
              <a:t>Hough space</a:t>
            </a:r>
          </a:p>
        </p:txBody>
      </p:sp>
      <p:pic>
        <p:nvPicPr>
          <p:cNvPr id="14" name="Picture 13" descr="img007"/>
          <p:cNvPicPr>
            <a:picLocks noChangeAspect="1" noChangeArrowheads="1"/>
          </p:cNvPicPr>
          <p:nvPr/>
        </p:nvPicPr>
        <p:blipFill>
          <a:blip r:embed="rId6" cstate="print"/>
          <a:srcRect l="53306"/>
          <a:stretch>
            <a:fillRect/>
          </a:stretch>
        </p:blipFill>
        <p:spPr bwMode="auto">
          <a:xfrm>
            <a:off x="6132514" y="3081375"/>
            <a:ext cx="3687813" cy="3086100"/>
          </a:xfrm>
          <a:prstGeom prst="rect">
            <a:avLst/>
          </a:prstGeom>
          <a:noFill/>
          <a:ln w="9525">
            <a:noFill/>
            <a:miter lim="800000"/>
            <a:headEnd/>
            <a:tailEnd/>
          </a:ln>
        </p:spPr>
      </p:pic>
      <p:sp>
        <p:nvSpPr>
          <p:cNvPr id="10" name="Oval 9"/>
          <p:cNvSpPr/>
          <p:nvPr/>
        </p:nvSpPr>
        <p:spPr bwMode="auto">
          <a:xfrm>
            <a:off x="3686142" y="4560903"/>
            <a:ext cx="693747" cy="43815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sp>
        <p:nvSpPr>
          <p:cNvPr id="11" name="Oval 10"/>
          <p:cNvSpPr/>
          <p:nvPr/>
        </p:nvSpPr>
        <p:spPr bwMode="auto">
          <a:xfrm>
            <a:off x="7520008" y="4451365"/>
            <a:ext cx="693747" cy="620721"/>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eaLnBrk="0" fontAlgn="base" hangingPunct="0">
              <a:spcBef>
                <a:spcPct val="0"/>
              </a:spcBef>
              <a:spcAft>
                <a:spcPct val="0"/>
              </a:spcAft>
            </a:pPr>
            <a:endParaRPr lang="en-US">
              <a:solidFill>
                <a:srgbClr val="000000"/>
              </a:solidFill>
              <a:latin typeface="Arial" charset="0"/>
            </a:endParaRPr>
          </a:p>
        </p:txBody>
      </p:sp>
      <p:sp>
        <p:nvSpPr>
          <p:cNvPr id="12" name="TextBox 11"/>
          <p:cNvSpPr txBox="1"/>
          <p:nvPr/>
        </p:nvSpPr>
        <p:spPr>
          <a:xfrm>
            <a:off x="9120232" y="3810001"/>
            <a:ext cx="1623969" cy="1200329"/>
          </a:xfrm>
          <a:prstGeom prst="rect">
            <a:avLst/>
          </a:prstGeom>
          <a:noFill/>
        </p:spPr>
        <p:txBody>
          <a:bodyPr wrap="square" rtlCol="0">
            <a:spAutoFit/>
          </a:bodyPr>
          <a:lstStyle/>
          <a:p>
            <a:pPr algn="l" rtl="0"/>
            <a:r>
              <a:rPr lang="en-US" dirty="0">
                <a:solidFill>
                  <a:srgbClr val="000000"/>
                </a:solidFill>
                <a:latin typeface="Arial"/>
              </a:rPr>
              <a:t>Intersection: most votes for center occur here.</a:t>
            </a:r>
          </a:p>
        </p:txBody>
      </p:sp>
      <p:sp>
        <p:nvSpPr>
          <p:cNvPr id="13" name="TextBox 12"/>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5" name="Slide Number Placeholder 1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71</a:t>
            </a:fld>
            <a:endParaRPr lang="en-US" sz="1400">
              <a:solidFill>
                <a:srgbClr val="000000"/>
              </a:solidFill>
              <a:latin typeface="Arial" charset="0"/>
            </a:endParaRPr>
          </a:p>
        </p:txBody>
      </p:sp>
    </p:spTree>
    <p:extLst>
      <p:ext uri="{BB962C8B-B14F-4D97-AF65-F5344CB8AC3E}">
        <p14:creationId xmlns:p14="http://schemas.microsoft.com/office/powerpoint/2010/main" val="41879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043057" y="0"/>
            <a:ext cx="8229600" cy="1143000"/>
          </a:xfrm>
        </p:spPr>
        <p:txBody>
          <a:bodyPr/>
          <a:lstStyle/>
          <a:p>
            <a:r>
              <a:rPr lang="en-US" dirty="0"/>
              <a:t>Hough transform for circles</a:t>
            </a:r>
          </a:p>
        </p:txBody>
      </p:sp>
      <p:sp>
        <p:nvSpPr>
          <p:cNvPr id="3" name="Content Placeholder 2"/>
          <p:cNvSpPr>
            <a:spLocks noGrp="1"/>
          </p:cNvSpPr>
          <p:nvPr>
            <p:ph idx="1"/>
          </p:nvPr>
        </p:nvSpPr>
        <p:spPr>
          <a:xfrm>
            <a:off x="2043057" y="2297098"/>
            <a:ext cx="8229600" cy="693747"/>
          </a:xfrm>
        </p:spPr>
        <p:txBody>
          <a:bodyPr/>
          <a:lstStyle/>
          <a:p>
            <a:r>
              <a:rPr lang="en-US" dirty="0"/>
              <a:t>For an unknown radius </a:t>
            </a:r>
            <a:r>
              <a:rPr lang="en-US" dirty="0" err="1"/>
              <a:t>r</a:t>
            </a:r>
            <a:endParaRPr lang="en-US" dirty="0"/>
          </a:p>
        </p:txBody>
      </p:sp>
      <p:sp>
        <p:nvSpPr>
          <p:cNvPr id="5" name="Content Placeholder 2"/>
          <p:cNvSpPr txBox="1">
            <a:spLocks/>
          </p:cNvSpPr>
          <p:nvPr/>
        </p:nvSpPr>
        <p:spPr bwMode="auto">
          <a:xfrm>
            <a:off x="2043057" y="1165195"/>
            <a:ext cx="8229600" cy="4525963"/>
          </a:xfrm>
          <a:prstGeom prst="rect">
            <a:avLst/>
          </a:prstGeom>
          <a:noFill/>
          <a:ln w="9525">
            <a:noFill/>
            <a:miter lim="800000"/>
            <a:headEnd/>
            <a:tailEnd/>
          </a:ln>
        </p:spPr>
        <p:txBody>
          <a:bodyPr/>
          <a:lstStyle/>
          <a:p>
            <a:pPr marL="342900" indent="-342900" fontAlgn="base">
              <a:spcBef>
                <a:spcPct val="20000"/>
              </a:spcBef>
              <a:spcAft>
                <a:spcPct val="0"/>
              </a:spcAft>
              <a:buFontTx/>
              <a:buChar char="•"/>
              <a:defRPr/>
            </a:pPr>
            <a:r>
              <a:rPr lang="en-US" sz="2400" dirty="0">
                <a:solidFill>
                  <a:srgbClr val="000000"/>
                </a:solidFill>
                <a:latin typeface="Arial"/>
              </a:rPr>
              <a:t>Circle: center (</a:t>
            </a:r>
            <a:r>
              <a:rPr lang="en-US" sz="2400" dirty="0" err="1">
                <a:solidFill>
                  <a:srgbClr val="000000"/>
                </a:solidFill>
                <a:latin typeface="Arial"/>
              </a:rPr>
              <a:t>a,b</a:t>
            </a:r>
            <a:r>
              <a:rPr lang="en-US" sz="2400" dirty="0">
                <a:solidFill>
                  <a:srgbClr val="000000"/>
                </a:solidFill>
                <a:latin typeface="Arial"/>
              </a:rPr>
              <a:t>) and radius r</a:t>
            </a:r>
          </a:p>
          <a:p>
            <a:pPr marL="742950" lvl="1" indent="-285750" fontAlgn="base">
              <a:spcBef>
                <a:spcPct val="20000"/>
              </a:spcBef>
              <a:spcAft>
                <a:spcPct val="0"/>
              </a:spcAft>
              <a:defRPr/>
            </a:pPr>
            <a:endParaRPr lang="en-US" sz="2800" dirty="0">
              <a:solidFill>
                <a:srgbClr val="000000"/>
              </a:solidFill>
              <a:latin typeface="Arial"/>
            </a:endParaRPr>
          </a:p>
        </p:txBody>
      </p:sp>
      <p:graphicFrame>
        <p:nvGraphicFramePr>
          <p:cNvPr id="1026" name="Object 2"/>
          <p:cNvGraphicFramePr>
            <a:graphicFrameLocks noChangeAspect="1"/>
          </p:cNvGraphicFramePr>
          <p:nvPr/>
        </p:nvGraphicFramePr>
        <p:xfrm>
          <a:off x="4233837" y="1639864"/>
          <a:ext cx="3276600" cy="536575"/>
        </p:xfrm>
        <a:graphic>
          <a:graphicData uri="http://schemas.openxmlformats.org/presentationml/2006/ole">
            <mc:AlternateContent xmlns:mc="http://schemas.openxmlformats.org/markup-compatibility/2006">
              <mc:Choice xmlns:v="urn:schemas-microsoft-com:vml" Requires="v">
                <p:oleObj spid="_x0000_s24579" name="Equation" r:id="rId4" imgW="1473200" imgH="241300" progId="Equation.3">
                  <p:embed/>
                </p:oleObj>
              </mc:Choice>
              <mc:Fallback>
                <p:oleObj name="Equation" r:id="rId4" imgW="1473200" imgH="2413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837" y="1639864"/>
                        <a:ext cx="3276600" cy="536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1" name="Picture 10" descr="img007"/>
          <p:cNvPicPr>
            <a:picLocks noChangeAspect="1" noChangeArrowheads="1"/>
          </p:cNvPicPr>
          <p:nvPr/>
        </p:nvPicPr>
        <p:blipFill>
          <a:blip r:embed="rId6" cstate="print"/>
          <a:srcRect r="52724"/>
          <a:stretch>
            <a:fillRect/>
          </a:stretch>
        </p:blipFill>
        <p:spPr bwMode="auto">
          <a:xfrm>
            <a:off x="2590800" y="3100384"/>
            <a:ext cx="3124200" cy="2582863"/>
          </a:xfrm>
          <a:prstGeom prst="rect">
            <a:avLst/>
          </a:prstGeom>
          <a:noFill/>
          <a:ln w="9525">
            <a:noFill/>
            <a:miter lim="800000"/>
            <a:headEnd/>
            <a:tailEnd/>
          </a:ln>
        </p:spPr>
      </p:pic>
      <p:sp>
        <p:nvSpPr>
          <p:cNvPr id="12" name="Text Box 9"/>
          <p:cNvSpPr txBox="1">
            <a:spLocks noChangeArrowheads="1"/>
          </p:cNvSpPr>
          <p:nvPr/>
        </p:nvSpPr>
        <p:spPr bwMode="auto">
          <a:xfrm>
            <a:off x="7391400" y="5691184"/>
            <a:ext cx="2286000" cy="3667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a:solidFill>
                  <a:srgbClr val="000000"/>
                </a:solidFill>
                <a:latin typeface="Arial" charset="0"/>
              </a:rPr>
              <a:t>Hough space</a:t>
            </a:r>
          </a:p>
        </p:txBody>
      </p:sp>
      <p:sp>
        <p:nvSpPr>
          <p:cNvPr id="13" name="Text Box 10"/>
          <p:cNvSpPr txBox="1">
            <a:spLocks noChangeArrowheads="1"/>
          </p:cNvSpPr>
          <p:nvPr/>
        </p:nvSpPr>
        <p:spPr bwMode="auto">
          <a:xfrm>
            <a:off x="2971800" y="5705471"/>
            <a:ext cx="2286000" cy="366712"/>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a:solidFill>
                  <a:srgbClr val="000000"/>
                </a:solidFill>
                <a:latin typeface="Arial" charset="0"/>
              </a:rPr>
              <a:t>Image space</a:t>
            </a:r>
          </a:p>
        </p:txBody>
      </p:sp>
      <p:sp>
        <p:nvSpPr>
          <p:cNvPr id="15" name="Rectangle 12"/>
          <p:cNvSpPr>
            <a:spLocks noChangeArrowheads="1"/>
          </p:cNvSpPr>
          <p:nvPr/>
        </p:nvSpPr>
        <p:spPr bwMode="auto">
          <a:xfrm>
            <a:off x="2971800" y="3328983"/>
            <a:ext cx="2971800" cy="1981200"/>
          </a:xfrm>
          <a:prstGeom prst="rect">
            <a:avLst/>
          </a:prstGeom>
          <a:solidFill>
            <a:schemeClr val="bg1"/>
          </a:solidFill>
          <a:ln w="9525">
            <a:noFill/>
            <a:miter lim="800000"/>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6" name="Oval 13"/>
          <p:cNvSpPr>
            <a:spLocks noChangeArrowheads="1"/>
          </p:cNvSpPr>
          <p:nvPr/>
        </p:nvSpPr>
        <p:spPr bwMode="auto">
          <a:xfrm>
            <a:off x="3429000" y="3709983"/>
            <a:ext cx="1371600" cy="1295400"/>
          </a:xfrm>
          <a:prstGeom prst="ellipse">
            <a:avLst/>
          </a:prstGeom>
          <a:noFill/>
          <a:ln w="38100">
            <a:solidFill>
              <a:schemeClr val="tx1"/>
            </a:solidFill>
            <a:prstDash val="sysDot"/>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8" name="Line 15"/>
          <p:cNvSpPr>
            <a:spLocks noChangeShapeType="1"/>
          </p:cNvSpPr>
          <p:nvPr/>
        </p:nvSpPr>
        <p:spPr bwMode="auto">
          <a:xfrm>
            <a:off x="5334000" y="4319583"/>
            <a:ext cx="1524000" cy="0"/>
          </a:xfrm>
          <a:prstGeom prst="line">
            <a:avLst/>
          </a:prstGeom>
          <a:noFill/>
          <a:ln w="9525">
            <a:solidFill>
              <a:schemeClr val="tx1"/>
            </a:solidFill>
            <a:round/>
            <a:headEnd/>
            <a:tailEnd type="triangle" w="med" len="me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20" name="Oval 17"/>
          <p:cNvSpPr>
            <a:spLocks noChangeArrowheads="1"/>
          </p:cNvSpPr>
          <p:nvPr/>
        </p:nvSpPr>
        <p:spPr bwMode="auto">
          <a:xfrm>
            <a:off x="4038600" y="4929183"/>
            <a:ext cx="152400" cy="152400"/>
          </a:xfrm>
          <a:prstGeom prst="ellipse">
            <a:avLst/>
          </a:prstGeom>
          <a:solidFill>
            <a:schemeClr val="accent1"/>
          </a:solidFill>
          <a:ln w="9525">
            <a:solidFill>
              <a:schemeClr val="tx1"/>
            </a:solidFill>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grpSp>
        <p:nvGrpSpPr>
          <p:cNvPr id="2" name="Group 32"/>
          <p:cNvGrpSpPr/>
          <p:nvPr/>
        </p:nvGrpSpPr>
        <p:grpSpPr>
          <a:xfrm>
            <a:off x="6388106" y="2954333"/>
            <a:ext cx="4279895" cy="3249655"/>
            <a:chOff x="4864105" y="2954332"/>
            <a:chExt cx="4279895" cy="3249655"/>
          </a:xfrm>
        </p:grpSpPr>
        <p:cxnSp>
          <p:nvCxnSpPr>
            <p:cNvPr id="22" name="Straight Arrow Connector 21"/>
            <p:cNvCxnSpPr/>
            <p:nvPr/>
          </p:nvCxnSpPr>
          <p:spPr bwMode="auto">
            <a:xfrm flipV="1">
              <a:off x="6032520" y="4999059"/>
              <a:ext cx="2482884"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rot="5400000" flipH="1" flipV="1">
              <a:off x="5010156" y="3976695"/>
              <a:ext cx="20447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rot="5400000">
              <a:off x="4845848" y="5017315"/>
              <a:ext cx="1204929" cy="11684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0" name="TextBox 29"/>
            <p:cNvSpPr txBox="1"/>
            <p:nvPr/>
          </p:nvSpPr>
          <p:spPr>
            <a:xfrm>
              <a:off x="8588430" y="4743468"/>
              <a:ext cx="555570" cy="492443"/>
            </a:xfrm>
            <a:prstGeom prst="rect">
              <a:avLst/>
            </a:prstGeom>
            <a:noFill/>
          </p:spPr>
          <p:txBody>
            <a:bodyPr wrap="square" rtlCol="0">
              <a:spAutoFit/>
            </a:bodyPr>
            <a:lstStyle/>
            <a:p>
              <a:pPr algn="l" rtl="0"/>
              <a:r>
                <a:rPr lang="en-US" sz="2600" i="1" dirty="0">
                  <a:solidFill>
                    <a:srgbClr val="000000"/>
                  </a:solidFill>
                  <a:latin typeface="Arial"/>
                </a:rPr>
                <a:t>b</a:t>
              </a:r>
            </a:p>
          </p:txBody>
        </p:sp>
        <p:sp>
          <p:nvSpPr>
            <p:cNvPr id="31" name="TextBox 30"/>
            <p:cNvSpPr txBox="1"/>
            <p:nvPr/>
          </p:nvSpPr>
          <p:spPr>
            <a:xfrm>
              <a:off x="4900617" y="5327676"/>
              <a:ext cx="555570" cy="492443"/>
            </a:xfrm>
            <a:prstGeom prst="rect">
              <a:avLst/>
            </a:prstGeom>
            <a:noFill/>
          </p:spPr>
          <p:txBody>
            <a:bodyPr wrap="square" rtlCol="0">
              <a:spAutoFit/>
            </a:bodyPr>
            <a:lstStyle/>
            <a:p>
              <a:pPr algn="l" rtl="0"/>
              <a:r>
                <a:rPr lang="en-US" sz="2600" i="1" dirty="0">
                  <a:solidFill>
                    <a:srgbClr val="000000"/>
                  </a:solidFill>
                  <a:latin typeface="Arial"/>
                </a:rPr>
                <a:t>a</a:t>
              </a:r>
            </a:p>
          </p:txBody>
        </p:sp>
        <p:sp>
          <p:nvSpPr>
            <p:cNvPr id="32" name="TextBox 31"/>
            <p:cNvSpPr txBox="1"/>
            <p:nvPr/>
          </p:nvSpPr>
          <p:spPr>
            <a:xfrm>
              <a:off x="6142059" y="2954332"/>
              <a:ext cx="628596" cy="492443"/>
            </a:xfrm>
            <a:prstGeom prst="rect">
              <a:avLst/>
            </a:prstGeom>
            <a:noFill/>
          </p:spPr>
          <p:txBody>
            <a:bodyPr wrap="square" rtlCol="0">
              <a:spAutoFit/>
            </a:bodyPr>
            <a:lstStyle/>
            <a:p>
              <a:pPr algn="l" rtl="0"/>
              <a:r>
                <a:rPr lang="en-US" sz="2600" i="1" dirty="0">
                  <a:solidFill>
                    <a:srgbClr val="000000"/>
                  </a:solidFill>
                  <a:latin typeface="Arial"/>
                </a:rPr>
                <a:t>r</a:t>
              </a:r>
            </a:p>
          </p:txBody>
        </p:sp>
      </p:grpSp>
      <p:sp>
        <p:nvSpPr>
          <p:cNvPr id="21" name="Oval 13"/>
          <p:cNvSpPr>
            <a:spLocks noChangeArrowheads="1"/>
          </p:cNvSpPr>
          <p:nvPr/>
        </p:nvSpPr>
        <p:spPr bwMode="auto">
          <a:xfrm>
            <a:off x="3657600" y="4114800"/>
            <a:ext cx="914400" cy="914400"/>
          </a:xfrm>
          <a:prstGeom prst="ellipse">
            <a:avLst/>
          </a:prstGeom>
          <a:noFill/>
          <a:ln w="38100">
            <a:solidFill>
              <a:schemeClr val="tx1"/>
            </a:solidFill>
            <a:prstDash val="sysDot"/>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3" name="Oval 13"/>
          <p:cNvSpPr>
            <a:spLocks noChangeArrowheads="1"/>
          </p:cNvSpPr>
          <p:nvPr/>
        </p:nvSpPr>
        <p:spPr bwMode="auto">
          <a:xfrm>
            <a:off x="3810000" y="4343400"/>
            <a:ext cx="685800" cy="685800"/>
          </a:xfrm>
          <a:prstGeom prst="ellipse">
            <a:avLst/>
          </a:prstGeom>
          <a:noFill/>
          <a:ln w="38100">
            <a:solidFill>
              <a:schemeClr val="tx1"/>
            </a:solidFill>
            <a:prstDash val="sysDot"/>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9" name="TextBox 28"/>
          <p:cNvSpPr txBox="1"/>
          <p:nvPr/>
        </p:nvSpPr>
        <p:spPr>
          <a:xfrm>
            <a:off x="3048000" y="4114800"/>
            <a:ext cx="762000" cy="369332"/>
          </a:xfrm>
          <a:prstGeom prst="rect">
            <a:avLst/>
          </a:prstGeom>
          <a:noFill/>
        </p:spPr>
        <p:txBody>
          <a:bodyPr wrap="square" rtlCol="0">
            <a:spAutoFit/>
          </a:bodyPr>
          <a:lstStyle/>
          <a:p>
            <a:r>
              <a:rPr lang="en-US" dirty="0"/>
              <a:t>?</a:t>
            </a:r>
          </a:p>
        </p:txBody>
      </p:sp>
      <p:sp>
        <p:nvSpPr>
          <p:cNvPr id="33" name="Oval 13"/>
          <p:cNvSpPr>
            <a:spLocks noChangeArrowheads="1"/>
          </p:cNvSpPr>
          <p:nvPr/>
        </p:nvSpPr>
        <p:spPr bwMode="auto">
          <a:xfrm>
            <a:off x="3962400" y="4876800"/>
            <a:ext cx="914400" cy="914400"/>
          </a:xfrm>
          <a:prstGeom prst="ellipse">
            <a:avLst/>
          </a:prstGeom>
          <a:noFill/>
          <a:ln w="38100">
            <a:solidFill>
              <a:schemeClr val="tx1"/>
            </a:solidFill>
            <a:prstDash val="sysDot"/>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4" name="TextBox 2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5" name="Slide Number Placeholder 2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72</a:t>
            </a:fld>
            <a:endParaRPr lang="en-US" sz="1400">
              <a:solidFill>
                <a:srgbClr val="000000"/>
              </a:solidFill>
              <a:latin typeface="Arial" charset="0"/>
            </a:endParaRPr>
          </a:p>
        </p:txBody>
      </p:sp>
    </p:spTree>
    <p:extLst>
      <p:ext uri="{BB962C8B-B14F-4D97-AF65-F5344CB8AC3E}">
        <p14:creationId xmlns:p14="http://schemas.microsoft.com/office/powerpoint/2010/main" val="217370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21" grpId="0" animBg="1"/>
      <p:bldP spid="23" grpId="0" animBg="1"/>
      <p:bldP spid="3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043057" y="0"/>
            <a:ext cx="8229600" cy="1143000"/>
          </a:xfrm>
        </p:spPr>
        <p:txBody>
          <a:bodyPr/>
          <a:lstStyle/>
          <a:p>
            <a:r>
              <a:rPr lang="en-US" dirty="0"/>
              <a:t>Hough transform for circles</a:t>
            </a:r>
          </a:p>
        </p:txBody>
      </p:sp>
      <p:sp>
        <p:nvSpPr>
          <p:cNvPr id="3" name="Content Placeholder 2"/>
          <p:cNvSpPr>
            <a:spLocks noGrp="1"/>
          </p:cNvSpPr>
          <p:nvPr>
            <p:ph idx="1"/>
          </p:nvPr>
        </p:nvSpPr>
        <p:spPr>
          <a:xfrm>
            <a:off x="2043057" y="2297098"/>
            <a:ext cx="8229600" cy="693747"/>
          </a:xfrm>
        </p:spPr>
        <p:txBody>
          <a:bodyPr/>
          <a:lstStyle/>
          <a:p>
            <a:r>
              <a:rPr lang="en-US" dirty="0"/>
              <a:t>For an unknown radius </a:t>
            </a:r>
            <a:r>
              <a:rPr lang="en-US" dirty="0" err="1"/>
              <a:t>r</a:t>
            </a:r>
            <a:endParaRPr lang="en-US" dirty="0"/>
          </a:p>
        </p:txBody>
      </p:sp>
      <p:sp>
        <p:nvSpPr>
          <p:cNvPr id="5" name="Content Placeholder 2"/>
          <p:cNvSpPr txBox="1">
            <a:spLocks/>
          </p:cNvSpPr>
          <p:nvPr/>
        </p:nvSpPr>
        <p:spPr bwMode="auto">
          <a:xfrm>
            <a:off x="2043057" y="1165195"/>
            <a:ext cx="8229600" cy="4525963"/>
          </a:xfrm>
          <a:prstGeom prst="rect">
            <a:avLst/>
          </a:prstGeom>
          <a:noFill/>
          <a:ln w="9525">
            <a:noFill/>
            <a:miter lim="800000"/>
            <a:headEnd/>
            <a:tailEnd/>
          </a:ln>
        </p:spPr>
        <p:txBody>
          <a:bodyPr/>
          <a:lstStyle/>
          <a:p>
            <a:pPr marL="342900" indent="-342900" fontAlgn="base">
              <a:spcBef>
                <a:spcPct val="20000"/>
              </a:spcBef>
              <a:spcAft>
                <a:spcPct val="0"/>
              </a:spcAft>
              <a:buFontTx/>
              <a:buChar char="•"/>
              <a:defRPr/>
            </a:pPr>
            <a:r>
              <a:rPr lang="en-US" sz="2400" dirty="0">
                <a:solidFill>
                  <a:srgbClr val="000000"/>
                </a:solidFill>
                <a:latin typeface="Arial"/>
              </a:rPr>
              <a:t>Circle: center (</a:t>
            </a:r>
            <a:r>
              <a:rPr lang="en-US" sz="2400" dirty="0" err="1">
                <a:solidFill>
                  <a:srgbClr val="000000"/>
                </a:solidFill>
                <a:latin typeface="Arial"/>
              </a:rPr>
              <a:t>a,b</a:t>
            </a:r>
            <a:r>
              <a:rPr lang="en-US" sz="2400" dirty="0">
                <a:solidFill>
                  <a:srgbClr val="000000"/>
                </a:solidFill>
                <a:latin typeface="Arial"/>
              </a:rPr>
              <a:t>) and radius r</a:t>
            </a:r>
          </a:p>
          <a:p>
            <a:pPr marL="742950" lvl="1" indent="-285750" fontAlgn="base">
              <a:spcBef>
                <a:spcPct val="20000"/>
              </a:spcBef>
              <a:spcAft>
                <a:spcPct val="0"/>
              </a:spcAft>
              <a:defRPr/>
            </a:pPr>
            <a:endParaRPr lang="en-US" sz="2800" dirty="0">
              <a:solidFill>
                <a:srgbClr val="000000"/>
              </a:solidFill>
              <a:latin typeface="Arial"/>
            </a:endParaRPr>
          </a:p>
        </p:txBody>
      </p:sp>
      <p:graphicFrame>
        <p:nvGraphicFramePr>
          <p:cNvPr id="1026" name="Object 2"/>
          <p:cNvGraphicFramePr>
            <a:graphicFrameLocks noChangeAspect="1"/>
          </p:cNvGraphicFramePr>
          <p:nvPr/>
        </p:nvGraphicFramePr>
        <p:xfrm>
          <a:off x="4233837" y="1639864"/>
          <a:ext cx="3276600" cy="536575"/>
        </p:xfrm>
        <a:graphic>
          <a:graphicData uri="http://schemas.openxmlformats.org/presentationml/2006/ole">
            <mc:AlternateContent xmlns:mc="http://schemas.openxmlformats.org/markup-compatibility/2006">
              <mc:Choice xmlns:v="urn:schemas-microsoft-com:vml" Requires="v">
                <p:oleObj spid="_x0000_s25603" name="Equation" r:id="rId4" imgW="1473200" imgH="241300" progId="Equation.3">
                  <p:embed/>
                </p:oleObj>
              </mc:Choice>
              <mc:Fallback>
                <p:oleObj name="Equation" r:id="rId4" imgW="1473200" imgH="2413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837" y="1639864"/>
                        <a:ext cx="3276600" cy="536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0" name="Picture 7"/>
          <p:cNvPicPr>
            <a:picLocks noChangeAspect="1" noChangeArrowheads="1"/>
          </p:cNvPicPr>
          <p:nvPr/>
        </p:nvPicPr>
        <p:blipFill>
          <a:blip r:embed="rId6" cstate="print"/>
          <a:srcRect l="34584" t="60902" r="49167" b="11839"/>
          <a:stretch>
            <a:fillRect/>
          </a:stretch>
        </p:blipFill>
        <p:spPr bwMode="auto">
          <a:xfrm>
            <a:off x="6629401" y="3100383"/>
            <a:ext cx="2747963" cy="2819400"/>
          </a:xfrm>
          <a:prstGeom prst="rect">
            <a:avLst/>
          </a:prstGeom>
          <a:noFill/>
          <a:ln w="9525">
            <a:noFill/>
            <a:miter lim="800000"/>
            <a:headEnd/>
            <a:tailEnd/>
          </a:ln>
          <a:effectLst/>
        </p:spPr>
      </p:pic>
      <p:pic>
        <p:nvPicPr>
          <p:cNvPr id="11" name="Picture 10" descr="img007"/>
          <p:cNvPicPr>
            <a:picLocks noChangeAspect="1" noChangeArrowheads="1"/>
          </p:cNvPicPr>
          <p:nvPr/>
        </p:nvPicPr>
        <p:blipFill>
          <a:blip r:embed="rId7" cstate="print"/>
          <a:srcRect r="52724"/>
          <a:stretch>
            <a:fillRect/>
          </a:stretch>
        </p:blipFill>
        <p:spPr bwMode="auto">
          <a:xfrm>
            <a:off x="2590800" y="3100384"/>
            <a:ext cx="3124200" cy="2582863"/>
          </a:xfrm>
          <a:prstGeom prst="rect">
            <a:avLst/>
          </a:prstGeom>
          <a:noFill/>
          <a:ln w="9525">
            <a:noFill/>
            <a:miter lim="800000"/>
            <a:headEnd/>
            <a:tailEnd/>
          </a:ln>
        </p:spPr>
      </p:pic>
      <p:sp>
        <p:nvSpPr>
          <p:cNvPr id="12" name="Text Box 9"/>
          <p:cNvSpPr txBox="1">
            <a:spLocks noChangeArrowheads="1"/>
          </p:cNvSpPr>
          <p:nvPr/>
        </p:nvSpPr>
        <p:spPr bwMode="auto">
          <a:xfrm>
            <a:off x="7391400" y="5691184"/>
            <a:ext cx="2286000" cy="3667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a:solidFill>
                  <a:srgbClr val="000000"/>
                </a:solidFill>
                <a:latin typeface="Arial" charset="0"/>
              </a:rPr>
              <a:t>Hough space</a:t>
            </a:r>
          </a:p>
        </p:txBody>
      </p:sp>
      <p:sp>
        <p:nvSpPr>
          <p:cNvPr id="13" name="Text Box 10"/>
          <p:cNvSpPr txBox="1">
            <a:spLocks noChangeArrowheads="1"/>
          </p:cNvSpPr>
          <p:nvPr/>
        </p:nvSpPr>
        <p:spPr bwMode="auto">
          <a:xfrm>
            <a:off x="2971800" y="5705471"/>
            <a:ext cx="2286000" cy="366712"/>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a:solidFill>
                  <a:srgbClr val="000000"/>
                </a:solidFill>
                <a:latin typeface="Arial" charset="0"/>
              </a:rPr>
              <a:t>Image space</a:t>
            </a:r>
          </a:p>
        </p:txBody>
      </p:sp>
      <p:sp>
        <p:nvSpPr>
          <p:cNvPr id="15" name="Rectangle 12"/>
          <p:cNvSpPr>
            <a:spLocks noChangeArrowheads="1"/>
          </p:cNvSpPr>
          <p:nvPr/>
        </p:nvSpPr>
        <p:spPr bwMode="auto">
          <a:xfrm>
            <a:off x="2971800" y="3328983"/>
            <a:ext cx="2971800" cy="1981200"/>
          </a:xfrm>
          <a:prstGeom prst="rect">
            <a:avLst/>
          </a:prstGeom>
          <a:solidFill>
            <a:schemeClr val="bg1"/>
          </a:solidFill>
          <a:ln w="9525">
            <a:noFill/>
            <a:miter lim="800000"/>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7" name="Oval 14"/>
          <p:cNvSpPr>
            <a:spLocks noChangeArrowheads="1"/>
          </p:cNvSpPr>
          <p:nvPr/>
        </p:nvSpPr>
        <p:spPr bwMode="auto">
          <a:xfrm>
            <a:off x="4038600" y="3633783"/>
            <a:ext cx="152400" cy="152400"/>
          </a:xfrm>
          <a:prstGeom prst="ellipse">
            <a:avLst/>
          </a:prstGeom>
          <a:solidFill>
            <a:schemeClr val="accent1"/>
          </a:solidFill>
          <a:ln w="9525">
            <a:solidFill>
              <a:schemeClr val="tx1"/>
            </a:solidFill>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18" name="Line 15"/>
          <p:cNvSpPr>
            <a:spLocks noChangeShapeType="1"/>
          </p:cNvSpPr>
          <p:nvPr/>
        </p:nvSpPr>
        <p:spPr bwMode="auto">
          <a:xfrm>
            <a:off x="5334000" y="4319583"/>
            <a:ext cx="1524000" cy="0"/>
          </a:xfrm>
          <a:prstGeom prst="line">
            <a:avLst/>
          </a:prstGeom>
          <a:noFill/>
          <a:ln w="9525">
            <a:solidFill>
              <a:schemeClr val="tx1"/>
            </a:solidFill>
            <a:round/>
            <a:headEnd/>
            <a:tailEnd type="triangle" w="med" len="me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pic>
        <p:nvPicPr>
          <p:cNvPr id="19" name="Picture 16"/>
          <p:cNvPicPr>
            <a:picLocks noChangeAspect="1" noChangeArrowheads="1"/>
          </p:cNvPicPr>
          <p:nvPr/>
        </p:nvPicPr>
        <p:blipFill>
          <a:blip r:embed="rId6" cstate="print">
            <a:clrChange>
              <a:clrFrom>
                <a:srgbClr val="FFFFFF"/>
              </a:clrFrom>
              <a:clrTo>
                <a:srgbClr val="FFFFFF">
                  <a:alpha val="0"/>
                </a:srgbClr>
              </a:clrTo>
            </a:clrChange>
          </a:blip>
          <a:srcRect l="38640" t="68269" r="50998" b="18469"/>
          <a:stretch>
            <a:fillRect/>
          </a:stretch>
        </p:blipFill>
        <p:spPr bwMode="auto">
          <a:xfrm>
            <a:off x="8001000" y="3862383"/>
            <a:ext cx="1752600" cy="1371600"/>
          </a:xfrm>
          <a:prstGeom prst="rect">
            <a:avLst/>
          </a:prstGeom>
          <a:noFill/>
          <a:ln w="9525">
            <a:noFill/>
            <a:miter lim="800000"/>
            <a:headEnd/>
            <a:tailEnd/>
          </a:ln>
          <a:effectLst/>
        </p:spPr>
      </p:pic>
      <p:sp>
        <p:nvSpPr>
          <p:cNvPr id="20" name="Oval 17"/>
          <p:cNvSpPr>
            <a:spLocks noChangeArrowheads="1"/>
          </p:cNvSpPr>
          <p:nvPr/>
        </p:nvSpPr>
        <p:spPr bwMode="auto">
          <a:xfrm>
            <a:off x="4038600" y="4929183"/>
            <a:ext cx="152400" cy="152400"/>
          </a:xfrm>
          <a:prstGeom prst="ellipse">
            <a:avLst/>
          </a:prstGeom>
          <a:solidFill>
            <a:schemeClr val="accent1"/>
          </a:solidFill>
          <a:ln w="9525">
            <a:solidFill>
              <a:schemeClr val="tx1"/>
            </a:solidFill>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1" name="TextBox 20"/>
          <p:cNvSpPr txBox="1"/>
          <p:nvPr/>
        </p:nvSpPr>
        <p:spPr>
          <a:xfrm>
            <a:off x="9856839" y="4670443"/>
            <a:ext cx="555570" cy="492443"/>
          </a:xfrm>
          <a:prstGeom prst="rect">
            <a:avLst/>
          </a:prstGeom>
          <a:noFill/>
        </p:spPr>
        <p:txBody>
          <a:bodyPr wrap="square" rtlCol="0">
            <a:spAutoFit/>
          </a:bodyPr>
          <a:lstStyle/>
          <a:p>
            <a:pPr algn="l" rtl="0"/>
            <a:r>
              <a:rPr lang="en-US" sz="2600" i="1" dirty="0">
                <a:solidFill>
                  <a:srgbClr val="000000"/>
                </a:solidFill>
                <a:latin typeface="Arial"/>
              </a:rPr>
              <a:t>b</a:t>
            </a:r>
          </a:p>
        </p:txBody>
      </p:sp>
      <p:sp>
        <p:nvSpPr>
          <p:cNvPr id="22" name="TextBox 21"/>
          <p:cNvSpPr txBox="1"/>
          <p:nvPr/>
        </p:nvSpPr>
        <p:spPr>
          <a:xfrm>
            <a:off x="6526281" y="5327677"/>
            <a:ext cx="555570" cy="492443"/>
          </a:xfrm>
          <a:prstGeom prst="rect">
            <a:avLst/>
          </a:prstGeom>
          <a:noFill/>
        </p:spPr>
        <p:txBody>
          <a:bodyPr wrap="square" rtlCol="0">
            <a:spAutoFit/>
          </a:bodyPr>
          <a:lstStyle/>
          <a:p>
            <a:pPr algn="l" rtl="0"/>
            <a:r>
              <a:rPr lang="en-US" sz="2600" i="1" dirty="0">
                <a:solidFill>
                  <a:srgbClr val="000000"/>
                </a:solidFill>
                <a:latin typeface="Arial"/>
              </a:rPr>
              <a:t>a</a:t>
            </a:r>
          </a:p>
        </p:txBody>
      </p:sp>
      <p:sp>
        <p:nvSpPr>
          <p:cNvPr id="23" name="TextBox 22"/>
          <p:cNvSpPr txBox="1"/>
          <p:nvPr/>
        </p:nvSpPr>
        <p:spPr>
          <a:xfrm>
            <a:off x="7848624" y="2954333"/>
            <a:ext cx="446031" cy="492443"/>
          </a:xfrm>
          <a:prstGeom prst="rect">
            <a:avLst/>
          </a:prstGeom>
          <a:solidFill>
            <a:schemeClr val="bg1"/>
          </a:solidFill>
        </p:spPr>
        <p:txBody>
          <a:bodyPr wrap="square" rtlCol="0">
            <a:spAutoFit/>
          </a:bodyPr>
          <a:lstStyle/>
          <a:p>
            <a:pPr algn="l" rtl="0"/>
            <a:r>
              <a:rPr lang="en-US" sz="2600" i="1" dirty="0">
                <a:solidFill>
                  <a:srgbClr val="000000"/>
                </a:solidFill>
                <a:latin typeface="Arial"/>
              </a:rPr>
              <a:t>r</a:t>
            </a:r>
          </a:p>
        </p:txBody>
      </p:sp>
      <p:sp>
        <p:nvSpPr>
          <p:cNvPr id="24" name="TextBox 2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5" name="Slide Number Placeholder 2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73</a:t>
            </a:fld>
            <a:endParaRPr lang="en-US" sz="1400">
              <a:solidFill>
                <a:srgbClr val="000000"/>
              </a:solidFill>
              <a:latin typeface="Arial" charset="0"/>
            </a:endParaRPr>
          </a:p>
        </p:txBody>
      </p:sp>
    </p:spTree>
    <p:extLst>
      <p:ext uri="{BB962C8B-B14F-4D97-AF65-F5344CB8AC3E}">
        <p14:creationId xmlns:p14="http://schemas.microsoft.com/office/powerpoint/2010/main" val="225723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043057" y="0"/>
            <a:ext cx="8229600" cy="1143000"/>
          </a:xfrm>
        </p:spPr>
        <p:txBody>
          <a:bodyPr/>
          <a:lstStyle/>
          <a:p>
            <a:r>
              <a:rPr lang="en-US" dirty="0"/>
              <a:t>Hough transform for circles</a:t>
            </a:r>
          </a:p>
        </p:txBody>
      </p:sp>
      <p:sp>
        <p:nvSpPr>
          <p:cNvPr id="3" name="Content Placeholder 2"/>
          <p:cNvSpPr>
            <a:spLocks noGrp="1"/>
          </p:cNvSpPr>
          <p:nvPr>
            <p:ph idx="1"/>
          </p:nvPr>
        </p:nvSpPr>
        <p:spPr>
          <a:xfrm>
            <a:off x="2043057" y="2297098"/>
            <a:ext cx="8229600" cy="693747"/>
          </a:xfrm>
        </p:spPr>
        <p:txBody>
          <a:bodyPr/>
          <a:lstStyle/>
          <a:p>
            <a:r>
              <a:rPr lang="en-US" dirty="0"/>
              <a:t>For an unknown radius r, known gradient direction</a:t>
            </a:r>
          </a:p>
        </p:txBody>
      </p:sp>
      <p:sp>
        <p:nvSpPr>
          <p:cNvPr id="5" name="Content Placeholder 2"/>
          <p:cNvSpPr txBox="1">
            <a:spLocks/>
          </p:cNvSpPr>
          <p:nvPr/>
        </p:nvSpPr>
        <p:spPr bwMode="auto">
          <a:xfrm>
            <a:off x="2043057" y="1165195"/>
            <a:ext cx="8229600" cy="4525963"/>
          </a:xfrm>
          <a:prstGeom prst="rect">
            <a:avLst/>
          </a:prstGeom>
          <a:noFill/>
          <a:ln w="9525">
            <a:noFill/>
            <a:miter lim="800000"/>
            <a:headEnd/>
            <a:tailEnd/>
          </a:ln>
        </p:spPr>
        <p:txBody>
          <a:bodyPr/>
          <a:lstStyle/>
          <a:p>
            <a:pPr marL="342900" indent="-342900" fontAlgn="base">
              <a:spcBef>
                <a:spcPct val="20000"/>
              </a:spcBef>
              <a:spcAft>
                <a:spcPct val="0"/>
              </a:spcAft>
              <a:buFontTx/>
              <a:buChar char="•"/>
              <a:defRPr/>
            </a:pPr>
            <a:r>
              <a:rPr lang="en-US" sz="2400" dirty="0">
                <a:solidFill>
                  <a:srgbClr val="000000"/>
                </a:solidFill>
                <a:latin typeface="Arial"/>
              </a:rPr>
              <a:t>Circle: center (</a:t>
            </a:r>
            <a:r>
              <a:rPr lang="en-US" sz="2400" dirty="0" err="1">
                <a:solidFill>
                  <a:srgbClr val="000000"/>
                </a:solidFill>
                <a:latin typeface="Arial"/>
              </a:rPr>
              <a:t>a,b</a:t>
            </a:r>
            <a:r>
              <a:rPr lang="en-US" sz="2400" dirty="0">
                <a:solidFill>
                  <a:srgbClr val="000000"/>
                </a:solidFill>
                <a:latin typeface="Arial"/>
              </a:rPr>
              <a:t>) and radius r</a:t>
            </a:r>
          </a:p>
          <a:p>
            <a:pPr marL="742950" lvl="1" indent="-285750" fontAlgn="base">
              <a:spcBef>
                <a:spcPct val="20000"/>
              </a:spcBef>
              <a:spcAft>
                <a:spcPct val="0"/>
              </a:spcAft>
              <a:defRPr/>
            </a:pPr>
            <a:endParaRPr lang="en-US" sz="2800" dirty="0">
              <a:solidFill>
                <a:srgbClr val="000000"/>
              </a:solidFill>
              <a:latin typeface="Arial"/>
            </a:endParaRPr>
          </a:p>
        </p:txBody>
      </p:sp>
      <p:graphicFrame>
        <p:nvGraphicFramePr>
          <p:cNvPr id="1026" name="Object 2"/>
          <p:cNvGraphicFramePr>
            <a:graphicFrameLocks noChangeAspect="1"/>
          </p:cNvGraphicFramePr>
          <p:nvPr/>
        </p:nvGraphicFramePr>
        <p:xfrm>
          <a:off x="4233837" y="1639864"/>
          <a:ext cx="3276600" cy="536575"/>
        </p:xfrm>
        <a:graphic>
          <a:graphicData uri="http://schemas.openxmlformats.org/presentationml/2006/ole">
            <mc:AlternateContent xmlns:mc="http://schemas.openxmlformats.org/markup-compatibility/2006">
              <mc:Choice xmlns:v="urn:schemas-microsoft-com:vml" Requires="v">
                <p:oleObj spid="_x0000_s26627" name="Equation" r:id="rId4" imgW="1473200" imgH="241300" progId="Equation.3">
                  <p:embed/>
                </p:oleObj>
              </mc:Choice>
              <mc:Fallback>
                <p:oleObj name="Equation" r:id="rId4" imgW="1473200" imgH="2413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837" y="1639864"/>
                        <a:ext cx="3276600" cy="536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21" name="Picture 20" descr="img007"/>
          <p:cNvPicPr>
            <a:picLocks noChangeAspect="1" noChangeArrowheads="1"/>
          </p:cNvPicPr>
          <p:nvPr/>
        </p:nvPicPr>
        <p:blipFill>
          <a:blip r:embed="rId6" cstate="print"/>
          <a:srcRect r="52724"/>
          <a:stretch>
            <a:fillRect/>
          </a:stretch>
        </p:blipFill>
        <p:spPr bwMode="auto">
          <a:xfrm>
            <a:off x="2697213" y="2990845"/>
            <a:ext cx="3124200" cy="2582863"/>
          </a:xfrm>
          <a:prstGeom prst="rect">
            <a:avLst/>
          </a:prstGeom>
          <a:noFill/>
          <a:ln w="9525">
            <a:noFill/>
            <a:miter lim="800000"/>
            <a:headEnd/>
            <a:tailEnd/>
          </a:ln>
        </p:spPr>
      </p:pic>
      <p:sp>
        <p:nvSpPr>
          <p:cNvPr id="22" name="Text Box 8"/>
          <p:cNvSpPr txBox="1">
            <a:spLocks noChangeArrowheads="1"/>
          </p:cNvSpPr>
          <p:nvPr/>
        </p:nvSpPr>
        <p:spPr bwMode="auto">
          <a:xfrm>
            <a:off x="7497813" y="5581645"/>
            <a:ext cx="2286000" cy="3667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a:solidFill>
                  <a:srgbClr val="000000"/>
                </a:solidFill>
                <a:latin typeface="Arial" charset="0"/>
              </a:rPr>
              <a:t>Hough space</a:t>
            </a:r>
          </a:p>
        </p:txBody>
      </p:sp>
      <p:sp>
        <p:nvSpPr>
          <p:cNvPr id="23" name="Text Box 9"/>
          <p:cNvSpPr txBox="1">
            <a:spLocks noChangeArrowheads="1"/>
          </p:cNvSpPr>
          <p:nvPr/>
        </p:nvSpPr>
        <p:spPr bwMode="auto">
          <a:xfrm>
            <a:off x="3357525" y="5581685"/>
            <a:ext cx="2286000" cy="366712"/>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dirty="0">
                <a:solidFill>
                  <a:srgbClr val="000000"/>
                </a:solidFill>
                <a:latin typeface="Arial" charset="0"/>
              </a:rPr>
              <a:t>Image space</a:t>
            </a:r>
          </a:p>
        </p:txBody>
      </p:sp>
      <p:sp>
        <p:nvSpPr>
          <p:cNvPr id="24" name="Rectangle 10"/>
          <p:cNvSpPr>
            <a:spLocks noChangeArrowheads="1"/>
          </p:cNvSpPr>
          <p:nvPr/>
        </p:nvSpPr>
        <p:spPr bwMode="auto">
          <a:xfrm>
            <a:off x="3078213" y="3219444"/>
            <a:ext cx="2743200" cy="1981200"/>
          </a:xfrm>
          <a:prstGeom prst="rect">
            <a:avLst/>
          </a:prstGeom>
          <a:solidFill>
            <a:schemeClr val="bg2"/>
          </a:solidFill>
          <a:ln w="9525">
            <a:noFill/>
            <a:miter lim="800000"/>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5" name="Oval 11"/>
          <p:cNvSpPr>
            <a:spLocks noChangeArrowheads="1"/>
          </p:cNvSpPr>
          <p:nvPr/>
        </p:nvSpPr>
        <p:spPr bwMode="auto">
          <a:xfrm>
            <a:off x="3535413" y="3600444"/>
            <a:ext cx="1371600" cy="1295400"/>
          </a:xfrm>
          <a:prstGeom prst="ellipse">
            <a:avLst/>
          </a:prstGeom>
          <a:solidFill>
            <a:schemeClr val="bg1"/>
          </a:solidFill>
          <a:ln w="38100">
            <a:solidFill>
              <a:schemeClr val="tx1"/>
            </a:solidFill>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26" name="Line 13"/>
          <p:cNvSpPr>
            <a:spLocks noChangeShapeType="1"/>
          </p:cNvSpPr>
          <p:nvPr/>
        </p:nvSpPr>
        <p:spPr bwMode="auto">
          <a:xfrm>
            <a:off x="5897613" y="4210044"/>
            <a:ext cx="1066800" cy="0"/>
          </a:xfrm>
          <a:prstGeom prst="line">
            <a:avLst/>
          </a:prstGeom>
          <a:noFill/>
          <a:ln w="9525">
            <a:solidFill>
              <a:schemeClr val="tx1"/>
            </a:solidFill>
            <a:round/>
            <a:headEnd/>
            <a:tailEnd type="triangle" w="med" len="me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pic>
        <p:nvPicPr>
          <p:cNvPr id="27" name="Picture 16"/>
          <p:cNvPicPr>
            <a:picLocks noChangeAspect="1" noChangeArrowheads="1"/>
          </p:cNvPicPr>
          <p:nvPr/>
        </p:nvPicPr>
        <p:blipFill>
          <a:blip r:embed="rId7" cstate="print"/>
          <a:srcRect l="36250" t="66354" r="50417" b="5707"/>
          <a:stretch>
            <a:fillRect/>
          </a:stretch>
        </p:blipFill>
        <p:spPr bwMode="auto">
          <a:xfrm>
            <a:off x="7345414" y="3067044"/>
            <a:ext cx="2022475" cy="2590800"/>
          </a:xfrm>
          <a:prstGeom prst="rect">
            <a:avLst/>
          </a:prstGeom>
          <a:noFill/>
          <a:ln w="9525">
            <a:noFill/>
            <a:miter lim="800000"/>
            <a:headEnd/>
            <a:tailEnd/>
          </a:ln>
          <a:effectLst/>
        </p:spPr>
      </p:pic>
      <p:sp>
        <p:nvSpPr>
          <p:cNvPr id="28" name="Line 17"/>
          <p:cNvSpPr>
            <a:spLocks noChangeShapeType="1"/>
          </p:cNvSpPr>
          <p:nvPr/>
        </p:nvSpPr>
        <p:spPr bwMode="auto">
          <a:xfrm rot="2717577">
            <a:off x="3399682" y="4663276"/>
            <a:ext cx="639763" cy="0"/>
          </a:xfrm>
          <a:prstGeom prst="line">
            <a:avLst/>
          </a:prstGeom>
          <a:noFill/>
          <a:ln w="38100">
            <a:solidFill>
              <a:schemeClr val="tx1"/>
            </a:solidFill>
            <a:round/>
            <a:headEnd/>
            <a:tailEn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29" name="Line 18"/>
          <p:cNvSpPr>
            <a:spLocks noChangeShapeType="1"/>
          </p:cNvSpPr>
          <p:nvPr/>
        </p:nvSpPr>
        <p:spPr bwMode="auto">
          <a:xfrm rot="2717577" flipV="1">
            <a:off x="3871963" y="4264019"/>
            <a:ext cx="0" cy="457200"/>
          </a:xfrm>
          <a:prstGeom prst="line">
            <a:avLst/>
          </a:prstGeom>
          <a:noFill/>
          <a:ln w="38100">
            <a:solidFill>
              <a:schemeClr val="tx1"/>
            </a:solidFill>
            <a:round/>
            <a:headEnd/>
            <a:tailEnd type="arrow" w="med" len="me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30" name="Oval 15"/>
          <p:cNvSpPr>
            <a:spLocks noChangeArrowheads="1"/>
          </p:cNvSpPr>
          <p:nvPr/>
        </p:nvSpPr>
        <p:spPr bwMode="auto">
          <a:xfrm rot="2717577">
            <a:off x="3632251" y="4576757"/>
            <a:ext cx="152400" cy="152400"/>
          </a:xfrm>
          <a:prstGeom prst="ellipse">
            <a:avLst/>
          </a:prstGeom>
          <a:solidFill>
            <a:schemeClr val="accent1"/>
          </a:solidFill>
          <a:ln w="9525">
            <a:solidFill>
              <a:schemeClr val="tx1"/>
            </a:solidFill>
            <a:round/>
            <a:headEnd/>
            <a:tailEnd/>
          </a:ln>
          <a:effectLst/>
        </p:spPr>
        <p:txBody>
          <a:bodyPr wrap="none" anchor="ctr"/>
          <a:lstStyle/>
          <a:p>
            <a:pPr algn="l" rtl="0" eaLnBrk="0" fontAlgn="base" hangingPunct="0">
              <a:spcBef>
                <a:spcPct val="0"/>
              </a:spcBef>
              <a:spcAft>
                <a:spcPct val="0"/>
              </a:spcAft>
            </a:pPr>
            <a:endParaRPr lang="en-US">
              <a:solidFill>
                <a:srgbClr val="000000"/>
              </a:solidFill>
              <a:latin typeface="Arial" charset="0"/>
            </a:endParaRPr>
          </a:p>
        </p:txBody>
      </p:sp>
      <p:sp>
        <p:nvSpPr>
          <p:cNvPr id="31" name="Line 21"/>
          <p:cNvSpPr>
            <a:spLocks noChangeShapeType="1"/>
          </p:cNvSpPr>
          <p:nvPr/>
        </p:nvSpPr>
        <p:spPr bwMode="auto">
          <a:xfrm>
            <a:off x="3154413" y="4667244"/>
            <a:ext cx="1143000" cy="0"/>
          </a:xfrm>
          <a:prstGeom prst="line">
            <a:avLst/>
          </a:prstGeom>
          <a:noFill/>
          <a:ln w="12700">
            <a:solidFill>
              <a:schemeClr val="tx1"/>
            </a:solidFill>
            <a:prstDash val="sysDot"/>
            <a:round/>
            <a:headEnd/>
            <a:tailEnd/>
          </a:ln>
          <a:effectLst/>
        </p:spPr>
        <p:txBody>
          <a:bodyPr/>
          <a:lstStyle/>
          <a:p>
            <a:pPr algn="l" rtl="0" eaLnBrk="0" fontAlgn="base" hangingPunct="0">
              <a:spcBef>
                <a:spcPct val="0"/>
              </a:spcBef>
              <a:spcAft>
                <a:spcPct val="0"/>
              </a:spcAft>
            </a:pPr>
            <a:endParaRPr lang="en-US">
              <a:solidFill>
                <a:srgbClr val="000000"/>
              </a:solidFill>
              <a:latin typeface="Arial" charset="0"/>
            </a:endParaRPr>
          </a:p>
        </p:txBody>
      </p:sp>
      <p:sp>
        <p:nvSpPr>
          <p:cNvPr id="32" name="Rectangle 22"/>
          <p:cNvSpPr>
            <a:spLocks noChangeArrowheads="1"/>
          </p:cNvSpPr>
          <p:nvPr/>
        </p:nvSpPr>
        <p:spPr bwMode="auto">
          <a:xfrm>
            <a:off x="3725913" y="4468808"/>
            <a:ext cx="266700" cy="274637"/>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l-GR" sz="1200" i="1">
                <a:solidFill>
                  <a:srgbClr val="000000"/>
                </a:solidFill>
                <a:latin typeface="Arial" charset="0"/>
              </a:rPr>
              <a:t>θ</a:t>
            </a:r>
            <a:endParaRPr lang="en-US" sz="1200" i="1">
              <a:solidFill>
                <a:srgbClr val="000000"/>
              </a:solidFill>
              <a:latin typeface="Arial" charset="0"/>
            </a:endParaRPr>
          </a:p>
        </p:txBody>
      </p:sp>
      <p:sp>
        <p:nvSpPr>
          <p:cNvPr id="33" name="Text Box 25"/>
          <p:cNvSpPr txBox="1">
            <a:spLocks noChangeArrowheads="1"/>
          </p:cNvSpPr>
          <p:nvPr/>
        </p:nvSpPr>
        <p:spPr bwMode="auto">
          <a:xfrm>
            <a:off x="4068813" y="4133845"/>
            <a:ext cx="228600" cy="214313"/>
          </a:xfrm>
          <a:prstGeom prst="rect">
            <a:avLst/>
          </a:prstGeom>
          <a:noFill/>
          <a:ln w="9525">
            <a:noFill/>
            <a:miter lim="800000"/>
            <a:headEnd/>
            <a:tailEnd/>
          </a:ln>
          <a:effectLst/>
        </p:spPr>
        <p:txBody>
          <a:bodyPr>
            <a:spAutoFit/>
          </a:bodyPr>
          <a:lstStyle/>
          <a:p>
            <a:pPr algn="l" rtl="0" eaLnBrk="0" fontAlgn="base" hangingPunct="0">
              <a:spcBef>
                <a:spcPct val="50000"/>
              </a:spcBef>
              <a:spcAft>
                <a:spcPct val="0"/>
              </a:spcAft>
            </a:pPr>
            <a:r>
              <a:rPr lang="en-US" sz="800">
                <a:solidFill>
                  <a:srgbClr val="000000"/>
                </a:solidFill>
                <a:latin typeface="Arial" charset="0"/>
              </a:rPr>
              <a:t>x</a:t>
            </a:r>
          </a:p>
        </p:txBody>
      </p:sp>
      <p:sp>
        <p:nvSpPr>
          <p:cNvPr id="19" name="TextBox 18"/>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20" name="Slide Number Placeholder 19"/>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74</a:t>
            </a:fld>
            <a:endParaRPr lang="en-US" sz="1400">
              <a:solidFill>
                <a:srgbClr val="000000"/>
              </a:solidFill>
              <a:latin typeface="Arial" charset="0"/>
            </a:endParaRPr>
          </a:p>
        </p:txBody>
      </p:sp>
    </p:spTree>
    <p:extLst>
      <p:ext uri="{BB962C8B-B14F-4D97-AF65-F5344CB8AC3E}">
        <p14:creationId xmlns:p14="http://schemas.microsoft.com/office/powerpoint/2010/main" val="2336125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1970031" y="142830"/>
            <a:ext cx="8229600" cy="1143000"/>
          </a:xfrm>
        </p:spPr>
        <p:txBody>
          <a:bodyPr/>
          <a:lstStyle/>
          <a:p>
            <a:pPr eaLnBrk="1" hangingPunct="1"/>
            <a:r>
              <a:rPr lang="en-US" dirty="0"/>
              <a:t>Hough transform for circles</a:t>
            </a:r>
          </a:p>
        </p:txBody>
      </p:sp>
      <p:sp>
        <p:nvSpPr>
          <p:cNvPr id="3" name="Content Placeholder 2"/>
          <p:cNvSpPr>
            <a:spLocks noGrp="1"/>
          </p:cNvSpPr>
          <p:nvPr>
            <p:ph idx="1"/>
          </p:nvPr>
        </p:nvSpPr>
        <p:spPr>
          <a:xfrm>
            <a:off x="1981200" y="1570038"/>
            <a:ext cx="8229600" cy="4525962"/>
          </a:xfrm>
        </p:spPr>
        <p:txBody>
          <a:bodyPr>
            <a:normAutofit fontScale="77500" lnSpcReduction="20000"/>
          </a:bodyPr>
          <a:lstStyle/>
          <a:p>
            <a:pPr eaLnBrk="1" hangingPunct="1">
              <a:buFontTx/>
              <a:buNone/>
            </a:pPr>
            <a:r>
              <a:rPr lang="en-US" sz="2800" dirty="0"/>
              <a:t>For every edge pixel (</a:t>
            </a:r>
            <a:r>
              <a:rPr lang="en-US" sz="2800" i="1" dirty="0" err="1"/>
              <a:t>x,y</a:t>
            </a:r>
            <a:r>
              <a:rPr lang="en-US" sz="2800" dirty="0"/>
              <a:t>) : </a:t>
            </a:r>
          </a:p>
          <a:p>
            <a:pPr eaLnBrk="1" hangingPunct="1">
              <a:buFontTx/>
              <a:buNone/>
            </a:pPr>
            <a:r>
              <a:rPr lang="en-US" sz="2800" dirty="0"/>
              <a:t>	For each possible radius value </a:t>
            </a:r>
            <a:r>
              <a:rPr lang="en-US" sz="2800" i="1" dirty="0"/>
              <a:t>r</a:t>
            </a:r>
            <a:r>
              <a:rPr lang="en-US" sz="2800" dirty="0"/>
              <a:t>:</a:t>
            </a:r>
          </a:p>
          <a:p>
            <a:pPr eaLnBrk="1" hangingPunct="1">
              <a:buFontTx/>
              <a:buNone/>
            </a:pPr>
            <a:r>
              <a:rPr lang="en-US" sz="2800" dirty="0"/>
              <a:t>	    For each possible gradient direction </a:t>
            </a:r>
            <a:r>
              <a:rPr lang="el-GR" sz="2800" i="1" dirty="0"/>
              <a:t>θ</a:t>
            </a:r>
            <a:r>
              <a:rPr lang="en-US" sz="2800" i="1" dirty="0"/>
              <a:t>: </a:t>
            </a:r>
          </a:p>
          <a:p>
            <a:pPr eaLnBrk="1" hangingPunct="1">
              <a:buFontTx/>
              <a:buNone/>
            </a:pPr>
            <a:r>
              <a:rPr lang="en-US" sz="2800" i="1" dirty="0">
                <a:solidFill>
                  <a:srgbClr val="92D050"/>
                </a:solidFill>
              </a:rPr>
              <a:t>		// or use estimated gradient at (</a:t>
            </a:r>
            <a:r>
              <a:rPr lang="en-US" sz="2800" i="1" dirty="0" err="1">
                <a:solidFill>
                  <a:srgbClr val="92D050"/>
                </a:solidFill>
              </a:rPr>
              <a:t>x,y</a:t>
            </a:r>
            <a:r>
              <a:rPr lang="en-US" sz="2800" i="1" dirty="0">
                <a:solidFill>
                  <a:srgbClr val="92D050"/>
                </a:solidFill>
              </a:rPr>
              <a:t>)</a:t>
            </a:r>
            <a:endParaRPr lang="en-US" sz="2800" dirty="0">
              <a:solidFill>
                <a:srgbClr val="92D050"/>
              </a:solidFill>
            </a:endParaRPr>
          </a:p>
          <a:p>
            <a:pPr eaLnBrk="1" hangingPunct="1">
              <a:buFontTx/>
              <a:buNone/>
            </a:pPr>
            <a:r>
              <a:rPr lang="en-US" sz="2800" dirty="0"/>
              <a:t>	    		</a:t>
            </a:r>
            <a:r>
              <a:rPr lang="en-US" sz="2800" i="1" dirty="0"/>
              <a:t>a</a:t>
            </a:r>
            <a:r>
              <a:rPr lang="en-US" sz="2800" dirty="0"/>
              <a:t> = </a:t>
            </a:r>
            <a:r>
              <a:rPr lang="en-US" sz="2800" i="1" dirty="0"/>
              <a:t>x</a:t>
            </a:r>
            <a:r>
              <a:rPr lang="en-US" sz="2800" dirty="0"/>
              <a:t> – </a:t>
            </a:r>
            <a:r>
              <a:rPr lang="en-US" sz="2800" i="1" dirty="0"/>
              <a:t>r</a:t>
            </a:r>
            <a:r>
              <a:rPr lang="en-US" sz="2800" dirty="0"/>
              <a:t> </a:t>
            </a:r>
            <a:r>
              <a:rPr lang="en-US" sz="2800" dirty="0" err="1"/>
              <a:t>cos</a:t>
            </a:r>
            <a:r>
              <a:rPr lang="en-US" sz="2800" dirty="0"/>
              <a:t>(</a:t>
            </a:r>
            <a:r>
              <a:rPr lang="el-GR" sz="2800" i="1" dirty="0"/>
              <a:t>θ</a:t>
            </a:r>
            <a:r>
              <a:rPr lang="en-US" sz="2800" dirty="0"/>
              <a:t>) </a:t>
            </a:r>
            <a:r>
              <a:rPr lang="en-US" sz="2800" dirty="0">
                <a:solidFill>
                  <a:srgbClr val="92D050"/>
                </a:solidFill>
              </a:rPr>
              <a:t>// column</a:t>
            </a:r>
          </a:p>
          <a:p>
            <a:pPr eaLnBrk="1" hangingPunct="1">
              <a:buFontTx/>
              <a:buNone/>
            </a:pPr>
            <a:r>
              <a:rPr lang="en-US" sz="2800" dirty="0"/>
              <a:t>	    		</a:t>
            </a:r>
            <a:r>
              <a:rPr lang="en-US" sz="2800" i="1" dirty="0"/>
              <a:t>b</a:t>
            </a:r>
            <a:r>
              <a:rPr lang="en-US" sz="2800" dirty="0"/>
              <a:t> = </a:t>
            </a:r>
            <a:r>
              <a:rPr lang="en-US" sz="2800" i="1" dirty="0"/>
              <a:t>y</a:t>
            </a:r>
            <a:r>
              <a:rPr lang="en-US" sz="2800" dirty="0"/>
              <a:t> + </a:t>
            </a:r>
            <a:r>
              <a:rPr lang="en-US" sz="2800" i="1" dirty="0"/>
              <a:t>r</a:t>
            </a:r>
            <a:r>
              <a:rPr lang="en-US" sz="2800" dirty="0"/>
              <a:t> sin(</a:t>
            </a:r>
            <a:r>
              <a:rPr lang="el-GR" sz="2800" i="1" dirty="0"/>
              <a:t>θ</a:t>
            </a:r>
            <a:r>
              <a:rPr lang="en-US" sz="2800" dirty="0"/>
              <a:t>)  </a:t>
            </a:r>
            <a:r>
              <a:rPr lang="en-US" sz="2800" dirty="0">
                <a:solidFill>
                  <a:srgbClr val="92D050"/>
                </a:solidFill>
              </a:rPr>
              <a:t>// row</a:t>
            </a:r>
          </a:p>
          <a:p>
            <a:pPr eaLnBrk="1" hangingPunct="1">
              <a:buFontTx/>
              <a:buNone/>
            </a:pPr>
            <a:r>
              <a:rPr lang="en-US" sz="2800" dirty="0"/>
              <a:t>	    		H[</a:t>
            </a:r>
            <a:r>
              <a:rPr lang="en-US" sz="2800" i="1" dirty="0" err="1"/>
              <a:t>a,b,r</a:t>
            </a:r>
            <a:r>
              <a:rPr lang="en-US" sz="2800" dirty="0"/>
              <a:t>] += 1</a:t>
            </a:r>
          </a:p>
          <a:p>
            <a:pPr eaLnBrk="1" hangingPunct="1">
              <a:buFontTx/>
              <a:buNone/>
            </a:pPr>
            <a:r>
              <a:rPr lang="en-US" sz="2800" dirty="0"/>
              <a:t>	end</a:t>
            </a:r>
          </a:p>
          <a:p>
            <a:pPr eaLnBrk="1" hangingPunct="1">
              <a:buFontTx/>
              <a:buNone/>
            </a:pPr>
            <a:r>
              <a:rPr lang="en-US" sz="2800" dirty="0"/>
              <a:t>end</a:t>
            </a:r>
          </a:p>
          <a:p>
            <a:pPr eaLnBrk="1" hangingPunct="1">
              <a:buFontTx/>
              <a:buNone/>
            </a:pPr>
            <a:r>
              <a:rPr lang="en-US" dirty="0"/>
              <a:t>		</a:t>
            </a:r>
          </a:p>
          <a:p>
            <a:pPr lvl="1" eaLnBrk="1" hangingPunct="1">
              <a:buFontTx/>
              <a:buNone/>
            </a:pPr>
            <a:endParaRPr lang="en-US" dirty="0"/>
          </a:p>
        </p:txBody>
      </p:sp>
      <p:sp>
        <p:nvSpPr>
          <p:cNvPr id="6" name="TextBox 5"/>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7" name="Slide Number Placeholder 6"/>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75</a:t>
            </a:fld>
            <a:endParaRPr lang="en-US" sz="1400">
              <a:solidFill>
                <a:srgbClr val="000000"/>
              </a:solidFill>
              <a:latin typeface="Arial" charset="0"/>
            </a:endParaRPr>
          </a:p>
        </p:txBody>
      </p:sp>
    </p:spTree>
    <p:extLst>
      <p:ext uri="{BB962C8B-B14F-4D97-AF65-F5344CB8AC3E}">
        <p14:creationId xmlns:p14="http://schemas.microsoft.com/office/powerpoint/2010/main" val="536786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3" cstate="print"/>
          <a:srcRect/>
          <a:stretch>
            <a:fillRect/>
          </a:stretch>
        </p:blipFill>
        <p:spPr bwMode="auto">
          <a:xfrm>
            <a:off x="4614741" y="1590646"/>
            <a:ext cx="2783001" cy="3706302"/>
          </a:xfrm>
          <a:prstGeom prst="rect">
            <a:avLst/>
          </a:prstGeom>
          <a:noFill/>
          <a:ln w="9525">
            <a:noFill/>
            <a:miter lim="800000"/>
            <a:headEnd/>
            <a:tailEnd/>
          </a:ln>
        </p:spPr>
      </p:pic>
      <p:pic>
        <p:nvPicPr>
          <p:cNvPr id="70661" name="Picture 5"/>
          <p:cNvPicPr>
            <a:picLocks noChangeAspect="1" noChangeArrowheads="1"/>
          </p:cNvPicPr>
          <p:nvPr/>
        </p:nvPicPr>
        <p:blipFill>
          <a:blip r:embed="rId4" cstate="print"/>
          <a:srcRect/>
          <a:stretch>
            <a:fillRect/>
          </a:stretch>
        </p:blipFill>
        <p:spPr bwMode="auto">
          <a:xfrm>
            <a:off x="1677928" y="1584862"/>
            <a:ext cx="2783001" cy="3706302"/>
          </a:xfrm>
          <a:prstGeom prst="rect">
            <a:avLst/>
          </a:prstGeom>
          <a:noFill/>
          <a:ln w="9525">
            <a:noFill/>
            <a:miter lim="800000"/>
            <a:headEnd/>
            <a:tailEnd/>
          </a:ln>
        </p:spPr>
      </p:pic>
      <p:sp>
        <p:nvSpPr>
          <p:cNvPr id="70662" name="Text Box 6"/>
          <p:cNvSpPr txBox="1">
            <a:spLocks noChangeArrowheads="1"/>
          </p:cNvSpPr>
          <p:nvPr/>
        </p:nvSpPr>
        <p:spPr bwMode="auto">
          <a:xfrm>
            <a:off x="2505034" y="1184811"/>
            <a:ext cx="1441450" cy="343492"/>
          </a:xfrm>
          <a:prstGeom prst="rect">
            <a:avLst/>
          </a:prstGeom>
          <a:noFill/>
          <a:ln w="9525">
            <a:noFill/>
            <a:miter lim="800000"/>
            <a:headEnd/>
            <a:tailEnd/>
          </a:ln>
        </p:spPr>
        <p:txBody>
          <a:bodyPr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Arial" charset="0"/>
                <a:ea typeface="SimSun" pitchFamily="2" charset="-122"/>
              </a:rPr>
              <a:t>Original</a:t>
            </a:r>
          </a:p>
        </p:txBody>
      </p:sp>
      <p:sp>
        <p:nvSpPr>
          <p:cNvPr id="70663" name="Text Box 7"/>
          <p:cNvSpPr txBox="1">
            <a:spLocks noChangeArrowheads="1"/>
          </p:cNvSpPr>
          <p:nvPr/>
        </p:nvSpPr>
        <p:spPr bwMode="auto">
          <a:xfrm>
            <a:off x="5511792" y="1201707"/>
            <a:ext cx="2698750" cy="343492"/>
          </a:xfrm>
          <a:prstGeom prst="rect">
            <a:avLst/>
          </a:prstGeom>
          <a:noFill/>
          <a:ln w="9525">
            <a:noFill/>
            <a:miter lim="800000"/>
            <a:headEnd/>
            <a:tailEnd/>
          </a:ln>
        </p:spPr>
        <p:txBody>
          <a:bodyPr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Arial" charset="0"/>
                <a:ea typeface="SimSun" pitchFamily="2" charset="-122"/>
              </a:rPr>
              <a:t>Edges</a:t>
            </a:r>
          </a:p>
        </p:txBody>
      </p:sp>
      <p:sp>
        <p:nvSpPr>
          <p:cNvPr id="9" name="Title 1"/>
          <p:cNvSpPr txBox="1">
            <a:spLocks/>
          </p:cNvSpPr>
          <p:nvPr/>
        </p:nvSpPr>
        <p:spPr bwMode="auto">
          <a:xfrm>
            <a:off x="1524000"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rtl="0" eaLnBrk="0" fontAlgn="base" hangingPunct="0">
              <a:spcBef>
                <a:spcPct val="0"/>
              </a:spcBef>
              <a:spcAft>
                <a:spcPct val="0"/>
              </a:spcAft>
              <a:defRPr/>
            </a:pPr>
            <a:r>
              <a:rPr lang="en-US" sz="4000">
                <a:solidFill>
                  <a:srgbClr val="000000"/>
                </a:solidFill>
                <a:latin typeface="Arial"/>
              </a:rPr>
              <a:t>Example: detecting circles with Hough</a:t>
            </a:r>
            <a:endParaRPr lang="en-US" sz="4000" dirty="0">
              <a:solidFill>
                <a:srgbClr val="000000"/>
              </a:solidFill>
              <a:latin typeface="Arial"/>
            </a:endParaRPr>
          </a:p>
        </p:txBody>
      </p:sp>
      <p:pic>
        <p:nvPicPr>
          <p:cNvPr id="11" name="Picture 3"/>
          <p:cNvPicPr>
            <a:picLocks noChangeAspect="1" noChangeArrowheads="1"/>
          </p:cNvPicPr>
          <p:nvPr/>
        </p:nvPicPr>
        <p:blipFill>
          <a:blip r:embed="rId5" cstate="print"/>
          <a:srcRect r="46982"/>
          <a:stretch>
            <a:fillRect/>
          </a:stretch>
        </p:blipFill>
        <p:spPr bwMode="auto">
          <a:xfrm>
            <a:off x="7556521" y="1603351"/>
            <a:ext cx="2957553" cy="3718952"/>
          </a:xfrm>
          <a:prstGeom prst="rect">
            <a:avLst/>
          </a:prstGeom>
          <a:noFill/>
          <a:ln w="9525">
            <a:noFill/>
            <a:miter lim="800000"/>
            <a:headEnd/>
            <a:tailEnd/>
          </a:ln>
        </p:spPr>
      </p:pic>
      <p:sp>
        <p:nvSpPr>
          <p:cNvPr id="12" name="Text Box 5"/>
          <p:cNvSpPr txBox="1">
            <a:spLocks noChangeArrowheads="1"/>
          </p:cNvSpPr>
          <p:nvPr/>
        </p:nvSpPr>
        <p:spPr bwMode="auto">
          <a:xfrm>
            <a:off x="8177241" y="1223345"/>
            <a:ext cx="2104972" cy="343492"/>
          </a:xfrm>
          <a:prstGeom prst="rect">
            <a:avLst/>
          </a:prstGeom>
          <a:noFill/>
          <a:ln w="9525">
            <a:noFill/>
            <a:miter lim="800000"/>
            <a:headEnd/>
            <a:tailEnd/>
          </a:ln>
        </p:spPr>
        <p:txBody>
          <a:bodyPr wrap="square"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Arial" charset="0"/>
                <a:ea typeface="SimSun" pitchFamily="2" charset="-122"/>
              </a:rPr>
              <a:t>Votes: Penny</a:t>
            </a:r>
          </a:p>
        </p:txBody>
      </p:sp>
      <p:sp>
        <p:nvSpPr>
          <p:cNvPr id="13" name="TextBox 12"/>
          <p:cNvSpPr txBox="1"/>
          <p:nvPr/>
        </p:nvSpPr>
        <p:spPr>
          <a:xfrm>
            <a:off x="1714440" y="5473728"/>
            <a:ext cx="9310816" cy="1107996"/>
          </a:xfrm>
          <a:prstGeom prst="rect">
            <a:avLst/>
          </a:prstGeom>
          <a:noFill/>
        </p:spPr>
        <p:txBody>
          <a:bodyPr wrap="square" rtlCol="0">
            <a:spAutoFit/>
          </a:bodyPr>
          <a:lstStyle/>
          <a:p>
            <a:pPr algn="l" rtl="0"/>
            <a:r>
              <a:rPr lang="en-GB" sz="2400" dirty="0">
                <a:solidFill>
                  <a:srgbClr val="000000"/>
                </a:solidFill>
                <a:latin typeface="Arial" charset="0"/>
                <a:ea typeface="SimSun" pitchFamily="2" charset="-122"/>
              </a:rPr>
              <a:t>Note: a different Hough transform (with separate accumulators) was used for each circle radius (quarters vs. penny).</a:t>
            </a:r>
          </a:p>
          <a:p>
            <a:pPr algn="l" rtl="0"/>
            <a:endParaRPr lang="en-US" dirty="0">
              <a:solidFill>
                <a:srgbClr val="000000"/>
              </a:solidFill>
              <a:latin typeface="Arial"/>
            </a:endParaRPr>
          </a:p>
        </p:txBody>
      </p:sp>
      <p:sp>
        <p:nvSpPr>
          <p:cNvPr id="10" name="Slide Number Placeholder 9"/>
          <p:cNvSpPr>
            <a:spLocks noGrp="1"/>
          </p:cNvSpPr>
          <p:nvPr>
            <p:ph type="sldNum" sz="quarter" idx="12"/>
          </p:nvPr>
        </p:nvSpPr>
        <p:spPr/>
        <p:txBody>
          <a:bodyPr/>
          <a:lstStyle/>
          <a:p>
            <a:pPr algn="r" rtl="0" fontAlgn="base">
              <a:spcBef>
                <a:spcPct val="0"/>
              </a:spcBef>
              <a:spcAft>
                <a:spcPct val="0"/>
              </a:spcAft>
              <a:defRPr/>
            </a:pPr>
            <a:fld id="{2F36629A-99BA-43CE-910B-DE79E020FC06}" type="slidenum">
              <a:rPr lang="en-US" sz="1400">
                <a:solidFill>
                  <a:srgbClr val="000000"/>
                </a:solidFill>
                <a:latin typeface="Arial" charset="0"/>
              </a:rPr>
              <a:pPr algn="r" rtl="0" fontAlgn="base">
                <a:spcBef>
                  <a:spcPct val="0"/>
                </a:spcBef>
                <a:spcAft>
                  <a:spcPct val="0"/>
                </a:spcAft>
                <a:defRPr/>
              </a:pPr>
              <a:t>76</a:t>
            </a:fld>
            <a:endParaRPr lang="en-US" sz="1400">
              <a:solidFill>
                <a:srgbClr val="000000"/>
              </a:solidFill>
              <a:latin typeface="Arial" charset="0"/>
            </a:endParaRPr>
          </a:p>
        </p:txBody>
      </p:sp>
      <p:sp>
        <p:nvSpPr>
          <p:cNvPr id="14" name="TextBox 13"/>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4000727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a:blip r:embed="rId3" cstate="print"/>
          <a:srcRect/>
          <a:stretch>
            <a:fillRect/>
          </a:stretch>
        </p:blipFill>
        <p:spPr bwMode="auto">
          <a:xfrm>
            <a:off x="4614741" y="1590646"/>
            <a:ext cx="2783001" cy="3706302"/>
          </a:xfrm>
          <a:prstGeom prst="rect">
            <a:avLst/>
          </a:prstGeom>
          <a:noFill/>
          <a:ln w="9525">
            <a:noFill/>
            <a:miter lim="800000"/>
            <a:headEnd/>
            <a:tailEnd/>
          </a:ln>
        </p:spPr>
      </p:pic>
      <p:pic>
        <p:nvPicPr>
          <p:cNvPr id="70661" name="Picture 5"/>
          <p:cNvPicPr>
            <a:picLocks noChangeAspect="1" noChangeArrowheads="1"/>
          </p:cNvPicPr>
          <p:nvPr/>
        </p:nvPicPr>
        <p:blipFill>
          <a:blip r:embed="rId4" cstate="print"/>
          <a:srcRect/>
          <a:stretch>
            <a:fillRect/>
          </a:stretch>
        </p:blipFill>
        <p:spPr bwMode="auto">
          <a:xfrm>
            <a:off x="1677928" y="1584862"/>
            <a:ext cx="2783001" cy="3706302"/>
          </a:xfrm>
          <a:prstGeom prst="rect">
            <a:avLst/>
          </a:prstGeom>
          <a:noFill/>
          <a:ln w="9525">
            <a:noFill/>
            <a:miter lim="800000"/>
            <a:headEnd/>
            <a:tailEnd/>
          </a:ln>
        </p:spPr>
      </p:pic>
      <p:sp>
        <p:nvSpPr>
          <p:cNvPr id="70662" name="Text Box 6"/>
          <p:cNvSpPr txBox="1">
            <a:spLocks noChangeArrowheads="1"/>
          </p:cNvSpPr>
          <p:nvPr/>
        </p:nvSpPr>
        <p:spPr bwMode="auto">
          <a:xfrm>
            <a:off x="1677926" y="1184811"/>
            <a:ext cx="2936814" cy="343492"/>
          </a:xfrm>
          <a:prstGeom prst="rect">
            <a:avLst/>
          </a:prstGeom>
          <a:noFill/>
          <a:ln w="9525">
            <a:noFill/>
            <a:miter lim="800000"/>
            <a:headEnd/>
            <a:tailEnd/>
          </a:ln>
        </p:spPr>
        <p:txBody>
          <a:bodyPr wrap="square" lIns="0" tIns="0" rIns="0" bIns="0">
            <a:spAutoFit/>
          </a:bodyPr>
          <a:lstStyle/>
          <a:p>
            <a:pPr eaLnBrk="0" hangingPunct="0">
              <a:lnSpc>
                <a:spcPct val="93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ea typeface="SimSun" pitchFamily="2" charset="-122"/>
              </a:rPr>
              <a:t>Combined detections</a:t>
            </a:r>
          </a:p>
        </p:txBody>
      </p:sp>
      <p:sp>
        <p:nvSpPr>
          <p:cNvPr id="70663" name="Text Box 7"/>
          <p:cNvSpPr txBox="1">
            <a:spLocks noChangeArrowheads="1"/>
          </p:cNvSpPr>
          <p:nvPr/>
        </p:nvSpPr>
        <p:spPr bwMode="auto">
          <a:xfrm>
            <a:off x="5511792" y="1201707"/>
            <a:ext cx="2698750" cy="343492"/>
          </a:xfrm>
          <a:prstGeom prst="rect">
            <a:avLst/>
          </a:prstGeom>
          <a:noFill/>
          <a:ln w="9525">
            <a:noFill/>
            <a:miter lim="800000"/>
            <a:headEnd/>
            <a:tailEnd/>
          </a:ln>
        </p:spPr>
        <p:txBody>
          <a:bodyPr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Arial" charset="0"/>
                <a:ea typeface="SimSun" pitchFamily="2" charset="-122"/>
              </a:rPr>
              <a:t>Edges</a:t>
            </a:r>
          </a:p>
        </p:txBody>
      </p:sp>
      <p:sp>
        <p:nvSpPr>
          <p:cNvPr id="9" name="Title 1"/>
          <p:cNvSpPr txBox="1">
            <a:spLocks/>
          </p:cNvSpPr>
          <p:nvPr/>
        </p:nvSpPr>
        <p:spPr bwMode="auto">
          <a:xfrm>
            <a:off x="1524000"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rtl="0" eaLnBrk="0" fontAlgn="base" hangingPunct="0">
              <a:spcBef>
                <a:spcPct val="0"/>
              </a:spcBef>
              <a:spcAft>
                <a:spcPct val="0"/>
              </a:spcAft>
              <a:defRPr/>
            </a:pPr>
            <a:r>
              <a:rPr lang="en-US" sz="4000">
                <a:solidFill>
                  <a:srgbClr val="000000"/>
                </a:solidFill>
                <a:latin typeface="Arial"/>
              </a:rPr>
              <a:t>Example: detecting circles with Hough</a:t>
            </a:r>
            <a:endParaRPr lang="en-US" sz="4000" dirty="0">
              <a:solidFill>
                <a:srgbClr val="000000"/>
              </a:solidFill>
              <a:latin typeface="Arial"/>
            </a:endParaRPr>
          </a:p>
        </p:txBody>
      </p:sp>
      <p:sp>
        <p:nvSpPr>
          <p:cNvPr id="12" name="Text Box 5"/>
          <p:cNvSpPr txBox="1">
            <a:spLocks noChangeArrowheads="1"/>
          </p:cNvSpPr>
          <p:nvPr/>
        </p:nvSpPr>
        <p:spPr bwMode="auto">
          <a:xfrm>
            <a:off x="8031189" y="1223345"/>
            <a:ext cx="2104972" cy="343492"/>
          </a:xfrm>
          <a:prstGeom prst="rect">
            <a:avLst/>
          </a:prstGeom>
          <a:noFill/>
          <a:ln w="9525">
            <a:noFill/>
            <a:miter lim="800000"/>
            <a:headEnd/>
            <a:tailEnd/>
          </a:ln>
        </p:spPr>
        <p:txBody>
          <a:bodyPr wrap="square"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400" dirty="0">
                <a:solidFill>
                  <a:srgbClr val="000000"/>
                </a:solidFill>
                <a:latin typeface="Arial" charset="0"/>
                <a:ea typeface="SimSun" pitchFamily="2" charset="-122"/>
              </a:rPr>
              <a:t>Votes: Quarter</a:t>
            </a:r>
          </a:p>
        </p:txBody>
      </p:sp>
      <p:pic>
        <p:nvPicPr>
          <p:cNvPr id="10" name="Picture 3"/>
          <p:cNvPicPr>
            <a:picLocks noChangeAspect="1" noChangeArrowheads="1"/>
          </p:cNvPicPr>
          <p:nvPr/>
        </p:nvPicPr>
        <p:blipFill>
          <a:blip r:embed="rId5" cstate="print"/>
          <a:srcRect l="45650"/>
          <a:stretch>
            <a:fillRect/>
          </a:stretch>
        </p:blipFill>
        <p:spPr bwMode="auto">
          <a:xfrm>
            <a:off x="7520007" y="1566838"/>
            <a:ext cx="3036274" cy="3724325"/>
          </a:xfrm>
          <a:prstGeom prst="rect">
            <a:avLst/>
          </a:prstGeom>
          <a:noFill/>
          <a:ln w="9525">
            <a:noFill/>
            <a:miter lim="800000"/>
            <a:headEnd/>
            <a:tailEnd/>
          </a:ln>
        </p:spPr>
      </p:pic>
      <p:pic>
        <p:nvPicPr>
          <p:cNvPr id="13" name="Picture 3"/>
          <p:cNvPicPr>
            <a:picLocks noChangeAspect="1" noChangeArrowheads="1"/>
          </p:cNvPicPr>
          <p:nvPr/>
        </p:nvPicPr>
        <p:blipFill>
          <a:blip r:embed="rId6" cstate="print"/>
          <a:srcRect/>
          <a:stretch>
            <a:fillRect/>
          </a:stretch>
        </p:blipFill>
        <p:spPr bwMode="auto">
          <a:xfrm>
            <a:off x="1677928" y="1603351"/>
            <a:ext cx="2774988" cy="3695631"/>
          </a:xfrm>
          <a:prstGeom prst="rect">
            <a:avLst/>
          </a:prstGeom>
          <a:noFill/>
          <a:ln w="9525">
            <a:noFill/>
            <a:miter lim="800000"/>
            <a:headEnd/>
            <a:tailEnd/>
          </a:ln>
        </p:spPr>
      </p:pic>
      <p:sp>
        <p:nvSpPr>
          <p:cNvPr id="15" name="Text Box 4"/>
          <p:cNvSpPr txBox="1">
            <a:spLocks noChangeArrowheads="1"/>
          </p:cNvSpPr>
          <p:nvPr/>
        </p:nvSpPr>
        <p:spPr bwMode="auto">
          <a:xfrm>
            <a:off x="6669088" y="6657624"/>
            <a:ext cx="3846513" cy="200376"/>
          </a:xfrm>
          <a:prstGeom prst="rect">
            <a:avLst/>
          </a:prstGeom>
          <a:noFill/>
          <a:ln w="9525">
            <a:noFill/>
            <a:miter lim="800000"/>
            <a:headEnd/>
            <a:tailEnd/>
          </a:ln>
        </p:spPr>
        <p:txBody>
          <a:bodyPr lIns="0" tIns="0" rIns="0" bIns="0">
            <a:spAutoFit/>
          </a:bodyPr>
          <a:lstStyle/>
          <a:p>
            <a:pPr eaLnBrk="0" fontAlgn="base" hangingPunct="0">
              <a:lnSpc>
                <a:spcPct val="93000"/>
              </a:lnSpc>
              <a:spcBef>
                <a:spcPct val="0"/>
              </a:spcBef>
              <a:spcAft>
                <a:spcPct val="0"/>
              </a:spcAft>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400" dirty="0">
                <a:solidFill>
                  <a:srgbClr val="000000"/>
                </a:solidFill>
                <a:latin typeface="Arial" charset="0"/>
                <a:ea typeface="SimSun" pitchFamily="2" charset="-122"/>
              </a:rPr>
              <a:t>Coin finding sample images from: </a:t>
            </a:r>
            <a:r>
              <a:rPr lang="en-GB" sz="1400" dirty="0" err="1">
                <a:solidFill>
                  <a:srgbClr val="000000"/>
                </a:solidFill>
                <a:latin typeface="Arial" charset="0"/>
                <a:ea typeface="SimSun" pitchFamily="2" charset="-122"/>
              </a:rPr>
              <a:t>Vivek</a:t>
            </a:r>
            <a:r>
              <a:rPr lang="en-GB" sz="1400" dirty="0">
                <a:solidFill>
                  <a:srgbClr val="000000"/>
                </a:solidFill>
                <a:latin typeface="Arial" charset="0"/>
                <a:ea typeface="SimSun" pitchFamily="2" charset="-122"/>
              </a:rPr>
              <a:t> </a:t>
            </a:r>
            <a:r>
              <a:rPr lang="en-GB" sz="1400" dirty="0" err="1">
                <a:solidFill>
                  <a:srgbClr val="000000"/>
                </a:solidFill>
                <a:latin typeface="Arial" charset="0"/>
                <a:ea typeface="SimSun" pitchFamily="2" charset="-122"/>
              </a:rPr>
              <a:t>Kwatra</a:t>
            </a:r>
            <a:endParaRPr lang="en-GB" sz="1400" dirty="0">
              <a:solidFill>
                <a:srgbClr val="000000"/>
              </a:solidFill>
              <a:latin typeface="Arial" charset="0"/>
              <a:ea typeface="SimSun" pitchFamily="2" charset="-122"/>
            </a:endParaRPr>
          </a:p>
        </p:txBody>
      </p:sp>
      <p:sp>
        <p:nvSpPr>
          <p:cNvPr id="16" name="Slide Number Placeholder 15"/>
          <p:cNvSpPr>
            <a:spLocks noGrp="1"/>
          </p:cNvSpPr>
          <p:nvPr>
            <p:ph type="sldNum" sz="quarter" idx="12"/>
          </p:nvPr>
        </p:nvSpPr>
        <p:spPr/>
        <p:txBody>
          <a:bodyPr/>
          <a:lstStyle/>
          <a:p>
            <a:pPr algn="r" rtl="0" fontAlgn="base">
              <a:spcBef>
                <a:spcPct val="0"/>
              </a:spcBef>
              <a:spcAft>
                <a:spcPct val="0"/>
              </a:spcAft>
              <a:defRPr/>
            </a:pPr>
            <a:fld id="{2F36629A-99BA-43CE-910B-DE79E020FC06}" type="slidenum">
              <a:rPr lang="en-US" sz="1400">
                <a:solidFill>
                  <a:srgbClr val="000000"/>
                </a:solidFill>
                <a:latin typeface="Arial" charset="0"/>
              </a:rPr>
              <a:pPr algn="r" rtl="0" fontAlgn="base">
                <a:spcBef>
                  <a:spcPct val="0"/>
                </a:spcBef>
                <a:spcAft>
                  <a:spcPct val="0"/>
                </a:spcAft>
                <a:defRPr/>
              </a:pPr>
              <a:t>77</a:t>
            </a:fld>
            <a:endParaRPr lang="en-US" sz="1400">
              <a:solidFill>
                <a:srgbClr val="000000"/>
              </a:solidFill>
              <a:latin typeface="Arial" charset="0"/>
            </a:endParaRPr>
          </a:p>
        </p:txBody>
      </p:sp>
      <p:sp>
        <p:nvSpPr>
          <p:cNvPr id="17" name="TextBox 16"/>
          <p:cNvSpPr txBox="1"/>
          <p:nvPr/>
        </p:nvSpPr>
        <p:spPr>
          <a:xfrm>
            <a:off x="1524000" y="6581002"/>
            <a:ext cx="5943600" cy="276999"/>
          </a:xfrm>
          <a:prstGeom prst="rect">
            <a:avLst/>
          </a:prstGeom>
          <a:noFill/>
        </p:spPr>
        <p:txBody>
          <a:bodyPr wrap="square" rtlCol="0">
            <a:spAutoFit/>
          </a:bodyPr>
          <a:lstStyle/>
          <a:p>
            <a:r>
              <a:rPr lang="en-US" sz="1200" dirty="0"/>
              <a:t>Slide credit: Kristen </a:t>
            </a:r>
            <a:r>
              <a:rPr lang="en-US" sz="1200" dirty="0" err="1"/>
              <a:t>Grauman</a:t>
            </a:r>
            <a:endParaRPr lang="en-US" sz="1200" dirty="0"/>
          </a:p>
        </p:txBody>
      </p:sp>
    </p:spTree>
    <p:extLst>
      <p:ext uri="{BB962C8B-B14F-4D97-AF65-F5344CB8AC3E}">
        <p14:creationId xmlns:p14="http://schemas.microsoft.com/office/powerpoint/2010/main" val="28435354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06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iris detection</a:t>
            </a:r>
          </a:p>
        </p:txBody>
      </p:sp>
      <p:sp>
        <p:nvSpPr>
          <p:cNvPr id="3" name="Content Placeholder 2"/>
          <p:cNvSpPr>
            <a:spLocks noGrp="1"/>
          </p:cNvSpPr>
          <p:nvPr>
            <p:ph idx="1"/>
          </p:nvPr>
        </p:nvSpPr>
        <p:spPr>
          <a:xfrm>
            <a:off x="1600200" y="6096000"/>
            <a:ext cx="8229600" cy="685800"/>
          </a:xfrm>
        </p:spPr>
        <p:txBody>
          <a:bodyPr/>
          <a:lstStyle/>
          <a:p>
            <a:r>
              <a:rPr lang="en-US" sz="1800" dirty="0" err="1"/>
              <a:t>Hemerson</a:t>
            </a:r>
            <a:r>
              <a:rPr lang="en-US" sz="1800" dirty="0"/>
              <a:t> </a:t>
            </a:r>
            <a:r>
              <a:rPr lang="en-US" sz="1800" dirty="0" err="1"/>
              <a:t>Pistori</a:t>
            </a:r>
            <a:r>
              <a:rPr lang="en-US" sz="1800" dirty="0"/>
              <a:t> and Eduardo Rocha Costa http://rsbweb.nih.gov/ij/plugins/hough-circles.html</a:t>
            </a:r>
          </a:p>
        </p:txBody>
      </p:sp>
      <p:pic>
        <p:nvPicPr>
          <p:cNvPr id="290818" name="Picture 2" descr="[original]"/>
          <p:cNvPicPr>
            <a:picLocks noChangeAspect="1" noChangeArrowheads="1"/>
          </p:cNvPicPr>
          <p:nvPr/>
        </p:nvPicPr>
        <p:blipFill>
          <a:blip r:embed="rId2" cstate="print"/>
          <a:srcRect/>
          <a:stretch>
            <a:fillRect/>
          </a:stretch>
        </p:blipFill>
        <p:spPr bwMode="auto">
          <a:xfrm>
            <a:off x="1371600" y="1600201"/>
            <a:ext cx="2315104" cy="1905001"/>
          </a:xfrm>
          <a:prstGeom prst="rect">
            <a:avLst/>
          </a:prstGeom>
          <a:noFill/>
        </p:spPr>
      </p:pic>
      <p:pic>
        <p:nvPicPr>
          <p:cNvPr id="290820" name="Picture 4" descr="[preprocessed]"/>
          <p:cNvPicPr>
            <a:picLocks noChangeAspect="1" noChangeArrowheads="1"/>
          </p:cNvPicPr>
          <p:nvPr/>
        </p:nvPicPr>
        <p:blipFill>
          <a:blip r:embed="rId3" cstate="print"/>
          <a:srcRect/>
          <a:stretch>
            <a:fillRect/>
          </a:stretch>
        </p:blipFill>
        <p:spPr bwMode="auto">
          <a:xfrm>
            <a:off x="3733800" y="1600201"/>
            <a:ext cx="2315104" cy="1905001"/>
          </a:xfrm>
          <a:prstGeom prst="rect">
            <a:avLst/>
          </a:prstGeom>
          <a:noFill/>
        </p:spPr>
      </p:pic>
      <p:pic>
        <p:nvPicPr>
          <p:cNvPr id="290822" name="Picture 6" descr="[houghspace]"/>
          <p:cNvPicPr>
            <a:picLocks noChangeAspect="1" noChangeArrowheads="1"/>
          </p:cNvPicPr>
          <p:nvPr/>
        </p:nvPicPr>
        <p:blipFill>
          <a:blip r:embed="rId4" cstate="print"/>
          <a:srcRect/>
          <a:stretch>
            <a:fillRect/>
          </a:stretch>
        </p:blipFill>
        <p:spPr bwMode="auto">
          <a:xfrm>
            <a:off x="6096000" y="1600201"/>
            <a:ext cx="2315104" cy="1905001"/>
          </a:xfrm>
          <a:prstGeom prst="rect">
            <a:avLst/>
          </a:prstGeom>
          <a:noFill/>
        </p:spPr>
      </p:pic>
      <p:pic>
        <p:nvPicPr>
          <p:cNvPr id="290824" name="Picture 8" descr="[circles marked]"/>
          <p:cNvPicPr>
            <a:picLocks noChangeAspect="1" noChangeArrowheads="1"/>
          </p:cNvPicPr>
          <p:nvPr/>
        </p:nvPicPr>
        <p:blipFill>
          <a:blip r:embed="rId5" cstate="print"/>
          <a:srcRect/>
          <a:stretch>
            <a:fillRect/>
          </a:stretch>
        </p:blipFill>
        <p:spPr bwMode="auto">
          <a:xfrm>
            <a:off x="8458200" y="1600201"/>
            <a:ext cx="2315104" cy="1905001"/>
          </a:xfrm>
          <a:prstGeom prst="rect">
            <a:avLst/>
          </a:prstGeom>
          <a:noFill/>
        </p:spPr>
      </p:pic>
      <p:sp>
        <p:nvSpPr>
          <p:cNvPr id="9" name="TextBox 8"/>
          <p:cNvSpPr txBox="1"/>
          <p:nvPr/>
        </p:nvSpPr>
        <p:spPr>
          <a:xfrm>
            <a:off x="3733800" y="3581400"/>
            <a:ext cx="2743200" cy="369332"/>
          </a:xfrm>
          <a:prstGeom prst="rect">
            <a:avLst/>
          </a:prstGeom>
          <a:noFill/>
        </p:spPr>
        <p:txBody>
          <a:bodyPr wrap="square" rtlCol="0">
            <a:spAutoFit/>
          </a:bodyPr>
          <a:lstStyle/>
          <a:p>
            <a:r>
              <a:rPr lang="en-US" dirty="0" err="1"/>
              <a:t>Gradient+threshold</a:t>
            </a:r>
            <a:endParaRPr lang="en-US" dirty="0"/>
          </a:p>
        </p:txBody>
      </p:sp>
      <p:sp>
        <p:nvSpPr>
          <p:cNvPr id="10" name="TextBox 9"/>
          <p:cNvSpPr txBox="1"/>
          <p:nvPr/>
        </p:nvSpPr>
        <p:spPr>
          <a:xfrm>
            <a:off x="6477000" y="3581401"/>
            <a:ext cx="1828800" cy="646331"/>
          </a:xfrm>
          <a:prstGeom prst="rect">
            <a:avLst/>
          </a:prstGeom>
          <a:noFill/>
        </p:spPr>
        <p:txBody>
          <a:bodyPr wrap="square" rtlCol="0">
            <a:spAutoFit/>
          </a:bodyPr>
          <a:lstStyle/>
          <a:p>
            <a:r>
              <a:rPr lang="en-US" dirty="0"/>
              <a:t>Hough space (fixed radius)</a:t>
            </a:r>
          </a:p>
        </p:txBody>
      </p:sp>
      <p:sp>
        <p:nvSpPr>
          <p:cNvPr id="11" name="TextBox 10"/>
          <p:cNvSpPr txBox="1"/>
          <p:nvPr/>
        </p:nvSpPr>
        <p:spPr>
          <a:xfrm>
            <a:off x="8763000" y="3581400"/>
            <a:ext cx="2743200" cy="369332"/>
          </a:xfrm>
          <a:prstGeom prst="rect">
            <a:avLst/>
          </a:prstGeom>
          <a:noFill/>
        </p:spPr>
        <p:txBody>
          <a:bodyPr wrap="square" rtlCol="0">
            <a:spAutoFit/>
          </a:bodyPr>
          <a:lstStyle/>
          <a:p>
            <a:r>
              <a:rPr lang="en-US" dirty="0"/>
              <a:t>Max detections</a:t>
            </a:r>
          </a:p>
        </p:txBody>
      </p:sp>
      <p:sp>
        <p:nvSpPr>
          <p:cNvPr id="12" name="TextBox 11"/>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13" name="Slide Number Placeholder 12"/>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78</a:t>
            </a:fld>
            <a:endParaRPr lang="en-US" sz="1400">
              <a:solidFill>
                <a:srgbClr val="000000"/>
              </a:solidFill>
              <a:latin typeface="Arial" charset="0"/>
            </a:endParaRPr>
          </a:p>
        </p:txBody>
      </p:sp>
    </p:spTree>
    <p:extLst>
      <p:ext uri="{BB962C8B-B14F-4D97-AF65-F5344CB8AC3E}">
        <p14:creationId xmlns:p14="http://schemas.microsoft.com/office/powerpoint/2010/main" val="2953596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iris detection</a:t>
            </a:r>
          </a:p>
        </p:txBody>
      </p:sp>
      <p:sp>
        <p:nvSpPr>
          <p:cNvPr id="3" name="Content Placeholder 2"/>
          <p:cNvSpPr>
            <a:spLocks noGrp="1"/>
          </p:cNvSpPr>
          <p:nvPr>
            <p:ph idx="1"/>
          </p:nvPr>
        </p:nvSpPr>
        <p:spPr>
          <a:xfrm>
            <a:off x="1981200" y="5791201"/>
            <a:ext cx="8229600" cy="944563"/>
          </a:xfrm>
        </p:spPr>
        <p:txBody>
          <a:bodyPr/>
          <a:lstStyle/>
          <a:p>
            <a:r>
              <a:rPr lang="en-US" sz="1800" dirty="0"/>
              <a:t>An Iris Detection Method Using the Hough Transform and Its Evaluation for Facial and Eye Movement, by Hideki Kashima, Hitoshi </a:t>
            </a:r>
            <a:r>
              <a:rPr lang="en-US" sz="1800" dirty="0" err="1"/>
              <a:t>Hongo</a:t>
            </a:r>
            <a:r>
              <a:rPr lang="en-US" sz="1800" dirty="0"/>
              <a:t>, </a:t>
            </a:r>
            <a:r>
              <a:rPr lang="en-US" sz="1800" dirty="0" err="1"/>
              <a:t>Kunihito</a:t>
            </a:r>
            <a:r>
              <a:rPr lang="en-US" sz="1800" dirty="0"/>
              <a:t> Kato, Kazuhiko Yamamoto, ACCV 2002.</a:t>
            </a:r>
          </a:p>
        </p:txBody>
      </p:sp>
      <p:pic>
        <p:nvPicPr>
          <p:cNvPr id="4" name="Picture 9"/>
          <p:cNvPicPr>
            <a:picLocks noChangeAspect="1" noChangeArrowheads="1"/>
          </p:cNvPicPr>
          <p:nvPr/>
        </p:nvPicPr>
        <p:blipFill>
          <a:blip r:embed="rId3" cstate="print"/>
          <a:srcRect l="17969" t="17251" r="57031" b="59029"/>
          <a:stretch>
            <a:fillRect/>
          </a:stretch>
        </p:blipFill>
        <p:spPr bwMode="auto">
          <a:xfrm>
            <a:off x="5105400" y="1524000"/>
            <a:ext cx="2438400" cy="1676400"/>
          </a:xfrm>
          <a:prstGeom prst="rect">
            <a:avLst/>
          </a:prstGeom>
          <a:noFill/>
          <a:ln w="9525">
            <a:noFill/>
            <a:miter lim="800000"/>
            <a:headEnd/>
            <a:tailEnd/>
          </a:ln>
        </p:spPr>
      </p:pic>
      <p:pic>
        <p:nvPicPr>
          <p:cNvPr id="304130" name="Picture 2"/>
          <p:cNvPicPr>
            <a:picLocks noChangeAspect="1" noChangeArrowheads="1"/>
          </p:cNvPicPr>
          <p:nvPr/>
        </p:nvPicPr>
        <p:blipFill>
          <a:blip r:embed="rId4" cstate="print"/>
          <a:srcRect l="12500" t="51918" r="49219" b="6089"/>
          <a:stretch>
            <a:fillRect/>
          </a:stretch>
        </p:blipFill>
        <p:spPr bwMode="auto">
          <a:xfrm>
            <a:off x="1828800" y="1447800"/>
            <a:ext cx="2971800" cy="2362200"/>
          </a:xfrm>
          <a:prstGeom prst="rect">
            <a:avLst/>
          </a:prstGeom>
          <a:noFill/>
          <a:ln w="9525">
            <a:noFill/>
            <a:miter lim="800000"/>
            <a:headEnd/>
            <a:tailEnd/>
          </a:ln>
        </p:spPr>
      </p:pic>
      <p:pic>
        <p:nvPicPr>
          <p:cNvPr id="6" name="Picture 9"/>
          <p:cNvPicPr>
            <a:picLocks noChangeAspect="1" noChangeArrowheads="1"/>
          </p:cNvPicPr>
          <p:nvPr/>
        </p:nvPicPr>
        <p:blipFill>
          <a:blip r:embed="rId3" cstate="print"/>
          <a:srcRect l="17969" t="40971" r="57031" b="36388"/>
          <a:stretch>
            <a:fillRect/>
          </a:stretch>
        </p:blipFill>
        <p:spPr bwMode="auto">
          <a:xfrm>
            <a:off x="7696200" y="1524000"/>
            <a:ext cx="2438400" cy="1600200"/>
          </a:xfrm>
          <a:prstGeom prst="rect">
            <a:avLst/>
          </a:prstGeom>
          <a:noFill/>
          <a:ln w="9525">
            <a:noFill/>
            <a:miter lim="800000"/>
            <a:headEnd/>
            <a:tailEnd/>
          </a:ln>
        </p:spPr>
      </p:pic>
      <p:pic>
        <p:nvPicPr>
          <p:cNvPr id="7" name="Picture 9"/>
          <p:cNvPicPr>
            <a:picLocks noChangeAspect="1" noChangeArrowheads="1"/>
          </p:cNvPicPr>
          <p:nvPr/>
        </p:nvPicPr>
        <p:blipFill>
          <a:blip r:embed="rId3" cstate="print"/>
          <a:srcRect l="17969" t="63612" r="57031" b="12668"/>
          <a:stretch>
            <a:fillRect/>
          </a:stretch>
        </p:blipFill>
        <p:spPr bwMode="auto">
          <a:xfrm>
            <a:off x="6705600" y="3657600"/>
            <a:ext cx="2438400" cy="1676400"/>
          </a:xfrm>
          <a:prstGeom prst="rect">
            <a:avLst/>
          </a:prstGeom>
          <a:noFill/>
          <a:ln w="9525">
            <a:noFill/>
            <a:miter lim="800000"/>
            <a:headEnd/>
            <a:tailEnd/>
          </a:ln>
        </p:spPr>
      </p:pic>
      <p:sp>
        <p:nvSpPr>
          <p:cNvPr id="8" name="TextBox 7"/>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9" name="Slide Number Placeholder 8"/>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BB6C3202-6032-4398-816A-8AC20E230ECE}" type="slidenum">
              <a:rPr lang="en-US" sz="1400">
                <a:solidFill>
                  <a:srgbClr val="000000"/>
                </a:solidFill>
                <a:latin typeface="Arial" charset="0"/>
              </a:rPr>
              <a:pPr algn="r" rtl="0" fontAlgn="base">
                <a:spcBef>
                  <a:spcPct val="0"/>
                </a:spcBef>
                <a:spcAft>
                  <a:spcPct val="0"/>
                </a:spcAft>
                <a:defRPr/>
              </a:pPr>
              <a:t>79</a:t>
            </a:fld>
            <a:endParaRPr lang="en-US" sz="1400">
              <a:solidFill>
                <a:srgbClr val="000000"/>
              </a:solidFill>
              <a:latin typeface="Arial" charset="0"/>
            </a:endParaRPr>
          </a:p>
        </p:txBody>
      </p:sp>
    </p:spTree>
    <p:extLst>
      <p:ext uri="{BB962C8B-B14F-4D97-AF65-F5344CB8AC3E}">
        <p14:creationId xmlns:p14="http://schemas.microsoft.com/office/powerpoint/2010/main" val="1232631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E1C4-6C70-4772-BAF6-347A82B02972}"/>
              </a:ext>
            </a:extLst>
          </p:cNvPr>
          <p:cNvSpPr>
            <a:spLocks noGrp="1"/>
          </p:cNvSpPr>
          <p:nvPr>
            <p:ph type="title"/>
          </p:nvPr>
        </p:nvSpPr>
        <p:spPr/>
        <p:txBody>
          <a:bodyPr/>
          <a:lstStyle/>
          <a:p>
            <a:r>
              <a:rPr lang="en-IN" dirty="0"/>
              <a:t>Characteristics of good features</a:t>
            </a:r>
          </a:p>
        </p:txBody>
      </p:sp>
      <p:sp>
        <p:nvSpPr>
          <p:cNvPr id="4" name="Footer Placeholder 3">
            <a:extLst>
              <a:ext uri="{FF2B5EF4-FFF2-40B4-BE49-F238E27FC236}">
                <a16:creationId xmlns:a16="http://schemas.microsoft.com/office/drawing/2014/main" id="{968C8ED6-D05E-4752-8768-6440059B36C6}"/>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93E672F2-4B19-4183-B615-2E3701F933A5}"/>
              </a:ext>
            </a:extLst>
          </p:cNvPr>
          <p:cNvSpPr>
            <a:spLocks noGrp="1"/>
          </p:cNvSpPr>
          <p:nvPr>
            <p:ph type="sldNum" sz="quarter" idx="12"/>
          </p:nvPr>
        </p:nvSpPr>
        <p:spPr/>
        <p:txBody>
          <a:bodyPr/>
          <a:lstStyle/>
          <a:p>
            <a:fld id="{06AC2BAF-6E0E-4899-AC44-A744DBDDF038}" type="slidenum">
              <a:rPr lang="en-IN" smtClean="0"/>
              <a:t>8</a:t>
            </a:fld>
            <a:endParaRPr lang="en-IN"/>
          </a:p>
        </p:txBody>
      </p:sp>
      <p:sp>
        <p:nvSpPr>
          <p:cNvPr id="6" name="Rectangle 5">
            <a:extLst>
              <a:ext uri="{FF2B5EF4-FFF2-40B4-BE49-F238E27FC236}">
                <a16:creationId xmlns:a16="http://schemas.microsoft.com/office/drawing/2014/main" id="{980E3AAE-550B-4ACF-829E-A2370D8F7B5F}"/>
              </a:ext>
            </a:extLst>
          </p:cNvPr>
          <p:cNvSpPr>
            <a:spLocks noGrp="1" noChangeArrowheads="1"/>
          </p:cNvSpPr>
          <p:nvPr/>
        </p:nvSpPr>
        <p:spPr bwMode="auto">
          <a:xfrm>
            <a:off x="468863" y="3215951"/>
            <a:ext cx="11113537" cy="3581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81100" indent="-285750" defTabSz="1219170" eaLnBrk="1" hangingPunct="1">
              <a:lnSpc>
                <a:spcPct val="90000"/>
              </a:lnSpc>
              <a:spcAft>
                <a:spcPts val="800"/>
              </a:spcAft>
              <a:buSzPct val="150000"/>
            </a:pPr>
            <a:r>
              <a:rPr lang="en-US" altLang="en-US" sz="1800" b="1" dirty="0">
                <a:latin typeface="Calibri" panose="020F0502020204030204" pitchFamily="34" charset="0"/>
                <a:cs typeface="Times New Roman" panose="02020603050405020304" pitchFamily="18" charset="0"/>
              </a:rPr>
              <a:t>Repeatability</a:t>
            </a:r>
          </a:p>
          <a:p>
            <a:pPr marL="895350" lvl="1" indent="0" defTabSz="1219170" eaLnBrk="1" hangingPunct="1">
              <a:lnSpc>
                <a:spcPct val="90000"/>
              </a:lnSpc>
              <a:spcAft>
                <a:spcPts val="800"/>
              </a:spcAft>
              <a:buSzPct val="150000"/>
              <a:buNone/>
            </a:pPr>
            <a:r>
              <a:rPr lang="en-US" altLang="en-US" sz="1800" dirty="0">
                <a:latin typeface="Calibri" panose="020F0502020204030204" pitchFamily="34" charset="0"/>
                <a:cs typeface="Times New Roman" panose="02020603050405020304" pitchFamily="18" charset="0"/>
              </a:rPr>
              <a:t>	The same feature can be found in several images despite geometric and photometric transformations </a:t>
            </a:r>
          </a:p>
          <a:p>
            <a:pPr marL="895350" indent="439738" defTabSz="1219170" eaLnBrk="1" hangingPunct="1">
              <a:lnSpc>
                <a:spcPct val="90000"/>
              </a:lnSpc>
              <a:spcAft>
                <a:spcPts val="800"/>
              </a:spcAft>
              <a:buSzPct val="150000"/>
              <a:buFont typeface="Arial" panose="020B0604020202020204" pitchFamily="34" charset="0"/>
              <a:buChar char="•"/>
            </a:pPr>
            <a:r>
              <a:rPr lang="en-US" altLang="en-US" sz="1800" b="1" dirty="0">
                <a:latin typeface="Calibri" panose="020F0502020204030204" pitchFamily="34" charset="0"/>
                <a:cs typeface="Times New Roman" panose="02020603050405020304" pitchFamily="18" charset="0"/>
              </a:rPr>
              <a:t>Saliency</a:t>
            </a:r>
          </a:p>
          <a:p>
            <a:pPr marL="895350" lvl="1" indent="0" defTabSz="1219170" eaLnBrk="1" hangingPunct="1">
              <a:lnSpc>
                <a:spcPct val="90000"/>
              </a:lnSpc>
              <a:spcAft>
                <a:spcPts val="800"/>
              </a:spcAft>
              <a:buSzPct val="150000"/>
              <a:buNone/>
            </a:pPr>
            <a:r>
              <a:rPr lang="en-US" altLang="en-US" sz="1800" dirty="0">
                <a:latin typeface="Calibri" panose="020F0502020204030204" pitchFamily="34" charset="0"/>
                <a:cs typeface="Times New Roman" panose="02020603050405020304" pitchFamily="18" charset="0"/>
              </a:rPr>
              <a:t>	Each feature is distinctive</a:t>
            </a:r>
          </a:p>
          <a:p>
            <a:pPr marL="895350" indent="439738" defTabSz="1219170" eaLnBrk="1" hangingPunct="1">
              <a:lnSpc>
                <a:spcPct val="90000"/>
              </a:lnSpc>
              <a:spcAft>
                <a:spcPts val="800"/>
              </a:spcAft>
              <a:buSzPct val="150000"/>
              <a:buFont typeface="Arial" panose="020B0604020202020204" pitchFamily="34" charset="0"/>
              <a:buChar char="•"/>
            </a:pPr>
            <a:r>
              <a:rPr lang="en-US" altLang="en-US" sz="1800" b="1" dirty="0">
                <a:latin typeface="Calibri" panose="020F0502020204030204" pitchFamily="34" charset="0"/>
                <a:cs typeface="Times New Roman" panose="02020603050405020304" pitchFamily="18" charset="0"/>
              </a:rPr>
              <a:t>Compactness and efficiency</a:t>
            </a:r>
          </a:p>
          <a:p>
            <a:pPr marL="895350" lvl="1" indent="0" defTabSz="1219170" eaLnBrk="1" hangingPunct="1">
              <a:lnSpc>
                <a:spcPct val="90000"/>
              </a:lnSpc>
              <a:spcAft>
                <a:spcPts val="800"/>
              </a:spcAft>
              <a:buSzPct val="150000"/>
              <a:buNone/>
            </a:pPr>
            <a:r>
              <a:rPr lang="en-US" altLang="en-US" sz="1800" dirty="0">
                <a:latin typeface="Calibri" panose="020F0502020204030204" pitchFamily="34" charset="0"/>
                <a:cs typeface="Times New Roman" panose="02020603050405020304" pitchFamily="18" charset="0"/>
              </a:rPr>
              <a:t>	Many fewer features than image pixels</a:t>
            </a:r>
          </a:p>
          <a:p>
            <a:pPr marL="895350" indent="439738" defTabSz="1219170" eaLnBrk="1" hangingPunct="1">
              <a:lnSpc>
                <a:spcPct val="90000"/>
              </a:lnSpc>
              <a:spcAft>
                <a:spcPts val="800"/>
              </a:spcAft>
              <a:buSzPct val="150000"/>
              <a:buFont typeface="Arial" panose="020B0604020202020204" pitchFamily="34" charset="0"/>
              <a:buChar char="•"/>
            </a:pPr>
            <a:r>
              <a:rPr lang="en-US" altLang="en-US" sz="1800" b="1" dirty="0">
                <a:latin typeface="Calibri" panose="020F0502020204030204" pitchFamily="34" charset="0"/>
                <a:cs typeface="Times New Roman" panose="02020603050405020304" pitchFamily="18" charset="0"/>
              </a:rPr>
              <a:t>Locality</a:t>
            </a:r>
          </a:p>
          <a:p>
            <a:pPr marL="895350" lvl="1" indent="0" defTabSz="1219170" eaLnBrk="1" hangingPunct="1">
              <a:lnSpc>
                <a:spcPct val="90000"/>
              </a:lnSpc>
              <a:spcAft>
                <a:spcPts val="800"/>
              </a:spcAft>
              <a:buSzPct val="150000"/>
              <a:buNone/>
            </a:pPr>
            <a:r>
              <a:rPr lang="en-US" altLang="en-US" sz="1800" dirty="0">
                <a:latin typeface="Calibri" panose="020F0502020204030204" pitchFamily="34" charset="0"/>
                <a:cs typeface="Times New Roman" panose="02020603050405020304" pitchFamily="18" charset="0"/>
              </a:rPr>
              <a:t>	A feature occupies a relatively small area of the image; robust to clutter and occlusion</a:t>
            </a:r>
          </a:p>
        </p:txBody>
      </p:sp>
      <p:grpSp>
        <p:nvGrpSpPr>
          <p:cNvPr id="7" name="Group 6">
            <a:extLst>
              <a:ext uri="{FF2B5EF4-FFF2-40B4-BE49-F238E27FC236}">
                <a16:creationId xmlns:a16="http://schemas.microsoft.com/office/drawing/2014/main" id="{75CD67ED-BB45-4866-A918-765E34BBAD9A}"/>
              </a:ext>
            </a:extLst>
          </p:cNvPr>
          <p:cNvGrpSpPr>
            <a:grpSpLocks/>
          </p:cNvGrpSpPr>
          <p:nvPr/>
        </p:nvGrpSpPr>
        <p:grpSpPr bwMode="auto">
          <a:xfrm>
            <a:off x="3391523" y="1223088"/>
            <a:ext cx="6545579" cy="1772039"/>
            <a:chOff x="528" y="624"/>
            <a:chExt cx="4715" cy="1678"/>
          </a:xfrm>
        </p:grpSpPr>
        <p:pic>
          <p:nvPicPr>
            <p:cNvPr id="8" name="Picture 7" descr="SIFT2">
              <a:extLst>
                <a:ext uri="{FF2B5EF4-FFF2-40B4-BE49-F238E27FC236}">
                  <a16:creationId xmlns:a16="http://schemas.microsoft.com/office/drawing/2014/main" id="{19911326-224F-4B27-82E6-55819AE59E3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SIFT1">
              <a:extLst>
                <a:ext uri="{FF2B5EF4-FFF2-40B4-BE49-F238E27FC236}">
                  <a16:creationId xmlns:a16="http://schemas.microsoft.com/office/drawing/2014/main" id="{B9E68797-04F7-4AE0-BC7E-3CD5C00C7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92160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C4C1E-327F-A348-B761-BD80F68B3414}"/>
              </a:ext>
            </a:extLst>
          </p:cNvPr>
          <p:cNvPicPr>
            <a:picLocks noChangeAspect="1"/>
          </p:cNvPicPr>
          <p:nvPr/>
        </p:nvPicPr>
        <p:blipFill>
          <a:blip r:embed="rId2"/>
          <a:stretch>
            <a:fillRect/>
          </a:stretch>
        </p:blipFill>
        <p:spPr>
          <a:xfrm>
            <a:off x="1524000" y="1031240"/>
            <a:ext cx="9144000" cy="4795520"/>
          </a:xfrm>
          <a:prstGeom prst="rect">
            <a:avLst/>
          </a:prstGeom>
        </p:spPr>
      </p:pic>
      <p:sp>
        <p:nvSpPr>
          <p:cNvPr id="3" name="TextBox 2">
            <a:extLst>
              <a:ext uri="{FF2B5EF4-FFF2-40B4-BE49-F238E27FC236}">
                <a16:creationId xmlns:a16="http://schemas.microsoft.com/office/drawing/2014/main" id="{6B68AD03-742F-1F4C-B2A7-D0147E2C30D4}"/>
              </a:ext>
            </a:extLst>
          </p:cNvPr>
          <p:cNvSpPr txBox="1"/>
          <p:nvPr/>
        </p:nvSpPr>
        <p:spPr>
          <a:xfrm>
            <a:off x="1752600" y="533401"/>
            <a:ext cx="5029200" cy="1200329"/>
          </a:xfrm>
          <a:prstGeom prst="rect">
            <a:avLst/>
          </a:prstGeom>
          <a:solidFill>
            <a:schemeClr val="bg1"/>
          </a:solidFill>
        </p:spPr>
        <p:txBody>
          <a:bodyPr wrap="square" rtlCol="0">
            <a:spAutoFit/>
          </a:bodyPr>
          <a:lstStyle/>
          <a:p>
            <a:r>
              <a:rPr lang="en-US" sz="3600" dirty="0"/>
              <a:t>Hough Voting for Object recognition</a:t>
            </a:r>
          </a:p>
        </p:txBody>
      </p:sp>
    </p:spTree>
    <p:extLst>
      <p:ext uri="{BB962C8B-B14F-4D97-AF65-F5344CB8AC3E}">
        <p14:creationId xmlns:p14="http://schemas.microsoft.com/office/powerpoint/2010/main" val="173496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B4472-7C59-3C45-83C1-655EE2AE09A1}"/>
              </a:ext>
            </a:extLst>
          </p:cNvPr>
          <p:cNvPicPr>
            <a:picLocks noChangeAspect="1"/>
          </p:cNvPicPr>
          <p:nvPr/>
        </p:nvPicPr>
        <p:blipFill>
          <a:blip r:embed="rId2"/>
          <a:stretch>
            <a:fillRect/>
          </a:stretch>
        </p:blipFill>
        <p:spPr>
          <a:xfrm>
            <a:off x="1524000" y="1045077"/>
            <a:ext cx="9144000" cy="4767846"/>
          </a:xfrm>
          <a:prstGeom prst="rect">
            <a:avLst/>
          </a:prstGeom>
        </p:spPr>
      </p:pic>
      <p:sp>
        <p:nvSpPr>
          <p:cNvPr id="4" name="TextBox 3">
            <a:extLst>
              <a:ext uri="{FF2B5EF4-FFF2-40B4-BE49-F238E27FC236}">
                <a16:creationId xmlns:a16="http://schemas.microsoft.com/office/drawing/2014/main" id="{1A281456-9619-FB47-84FB-1CEC51F3D808}"/>
              </a:ext>
            </a:extLst>
          </p:cNvPr>
          <p:cNvSpPr txBox="1"/>
          <p:nvPr/>
        </p:nvSpPr>
        <p:spPr>
          <a:xfrm>
            <a:off x="1752600" y="533401"/>
            <a:ext cx="5029200" cy="1200329"/>
          </a:xfrm>
          <a:prstGeom prst="rect">
            <a:avLst/>
          </a:prstGeom>
          <a:solidFill>
            <a:schemeClr val="bg1"/>
          </a:solidFill>
        </p:spPr>
        <p:txBody>
          <a:bodyPr wrap="square" rtlCol="0">
            <a:spAutoFit/>
          </a:bodyPr>
          <a:lstStyle/>
          <a:p>
            <a:r>
              <a:rPr lang="en-US" sz="3600" dirty="0"/>
              <a:t>Hough Voting for Object recognition</a:t>
            </a:r>
          </a:p>
        </p:txBody>
      </p:sp>
    </p:spTree>
    <p:extLst>
      <p:ext uri="{BB962C8B-B14F-4D97-AF65-F5344CB8AC3E}">
        <p14:creationId xmlns:p14="http://schemas.microsoft.com/office/powerpoint/2010/main" val="4222102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F37C3-8825-FF47-8C7F-064A4694DBA9}"/>
              </a:ext>
            </a:extLst>
          </p:cNvPr>
          <p:cNvPicPr>
            <a:picLocks noChangeAspect="1"/>
          </p:cNvPicPr>
          <p:nvPr/>
        </p:nvPicPr>
        <p:blipFill>
          <a:blip r:embed="rId2"/>
          <a:stretch>
            <a:fillRect/>
          </a:stretch>
        </p:blipFill>
        <p:spPr>
          <a:xfrm>
            <a:off x="1524000" y="1026419"/>
            <a:ext cx="9144000" cy="4805162"/>
          </a:xfrm>
          <a:prstGeom prst="rect">
            <a:avLst/>
          </a:prstGeom>
        </p:spPr>
      </p:pic>
      <p:sp>
        <p:nvSpPr>
          <p:cNvPr id="3" name="TextBox 2">
            <a:extLst>
              <a:ext uri="{FF2B5EF4-FFF2-40B4-BE49-F238E27FC236}">
                <a16:creationId xmlns:a16="http://schemas.microsoft.com/office/drawing/2014/main" id="{F40759F1-CA79-9442-9269-E041FDEF2C93}"/>
              </a:ext>
            </a:extLst>
          </p:cNvPr>
          <p:cNvSpPr txBox="1"/>
          <p:nvPr/>
        </p:nvSpPr>
        <p:spPr>
          <a:xfrm>
            <a:off x="1752600" y="533401"/>
            <a:ext cx="5029200" cy="1200329"/>
          </a:xfrm>
          <a:prstGeom prst="rect">
            <a:avLst/>
          </a:prstGeom>
          <a:solidFill>
            <a:schemeClr val="bg1"/>
          </a:solidFill>
        </p:spPr>
        <p:txBody>
          <a:bodyPr wrap="square" rtlCol="0">
            <a:spAutoFit/>
          </a:bodyPr>
          <a:lstStyle/>
          <a:p>
            <a:r>
              <a:rPr lang="en-US" sz="3600" dirty="0"/>
              <a:t>Hough Voting for Object recognition</a:t>
            </a:r>
          </a:p>
        </p:txBody>
      </p:sp>
    </p:spTree>
    <p:extLst>
      <p:ext uri="{BB962C8B-B14F-4D97-AF65-F5344CB8AC3E}">
        <p14:creationId xmlns:p14="http://schemas.microsoft.com/office/powerpoint/2010/main" val="2541748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028882" y="0"/>
            <a:ext cx="8229600" cy="1143000"/>
          </a:xfrm>
        </p:spPr>
        <p:txBody>
          <a:bodyPr>
            <a:normAutofit fontScale="90000"/>
          </a:bodyPr>
          <a:lstStyle/>
          <a:p>
            <a:pPr eaLnBrk="1" hangingPunct="1"/>
            <a:r>
              <a:rPr lang="en-US" sz="3800" dirty="0"/>
              <a:t>Hough transform: pros and cons</a:t>
            </a:r>
          </a:p>
        </p:txBody>
      </p:sp>
      <p:sp>
        <p:nvSpPr>
          <p:cNvPr id="93187" name="Rectangle 3"/>
          <p:cNvSpPr>
            <a:spLocks noGrp="1" noChangeArrowheads="1"/>
          </p:cNvSpPr>
          <p:nvPr>
            <p:ph type="body" idx="1"/>
          </p:nvPr>
        </p:nvSpPr>
        <p:spPr>
          <a:xfrm>
            <a:off x="1752601" y="1128681"/>
            <a:ext cx="8762999" cy="4924456"/>
          </a:xfrm>
        </p:spPr>
        <p:txBody>
          <a:bodyPr>
            <a:normAutofit fontScale="92500" lnSpcReduction="20000"/>
          </a:bodyPr>
          <a:lstStyle/>
          <a:p>
            <a:pPr eaLnBrk="1" hangingPunct="1">
              <a:buNone/>
            </a:pPr>
            <a:r>
              <a:rPr lang="en-US" sz="2800" u="sng" dirty="0"/>
              <a:t>Pros</a:t>
            </a:r>
          </a:p>
          <a:p>
            <a:pPr eaLnBrk="1" hangingPunct="1"/>
            <a:r>
              <a:rPr lang="en-US" dirty="0"/>
              <a:t>All points are processed independently, so can cope with occlusion, gaps</a:t>
            </a:r>
          </a:p>
          <a:p>
            <a:pPr eaLnBrk="1" hangingPunct="1"/>
            <a:r>
              <a:rPr lang="en-US" dirty="0"/>
              <a:t>Some robustness to noise: noise points unlikely to contribute </a:t>
            </a:r>
            <a:r>
              <a:rPr lang="en-US" i="1" dirty="0"/>
              <a:t>consistently</a:t>
            </a:r>
            <a:r>
              <a:rPr lang="en-US" dirty="0"/>
              <a:t> to any single bin</a:t>
            </a:r>
          </a:p>
          <a:p>
            <a:pPr eaLnBrk="1" hangingPunct="1"/>
            <a:r>
              <a:rPr lang="en-US" dirty="0"/>
              <a:t>Can detect multiple instances of a model in a single pass</a:t>
            </a:r>
          </a:p>
          <a:p>
            <a:pPr eaLnBrk="1" hangingPunct="1"/>
            <a:endParaRPr lang="en-US" sz="800" dirty="0"/>
          </a:p>
          <a:p>
            <a:pPr eaLnBrk="1" hangingPunct="1">
              <a:buNone/>
            </a:pPr>
            <a:r>
              <a:rPr lang="en-US" sz="2800" u="sng" dirty="0"/>
              <a:t>Cons</a:t>
            </a:r>
          </a:p>
          <a:p>
            <a:pPr eaLnBrk="1" hangingPunct="1"/>
            <a:r>
              <a:rPr lang="en-US" dirty="0"/>
              <a:t>Complexity of search time increases exponentially with the number of model parameters </a:t>
            </a:r>
          </a:p>
          <a:p>
            <a:pPr eaLnBrk="1" hangingPunct="1"/>
            <a:r>
              <a:rPr lang="en-US" dirty="0"/>
              <a:t>Non-target shapes can produce spurious peaks in parameter space</a:t>
            </a:r>
          </a:p>
          <a:p>
            <a:pPr eaLnBrk="1" hangingPunct="1"/>
            <a:r>
              <a:rPr lang="en-US" dirty="0"/>
              <a:t>Quantization: can be tricky to pick a good grid size</a:t>
            </a:r>
          </a:p>
          <a:p>
            <a:pPr eaLnBrk="1" hangingPunct="1">
              <a:buNone/>
            </a:pPr>
            <a:endParaRPr lang="en-US" sz="2800" u="sng" dirty="0"/>
          </a:p>
          <a:p>
            <a:pPr eaLnBrk="1" hangingPunct="1"/>
            <a:endParaRPr lang="en-US" dirty="0"/>
          </a:p>
          <a:p>
            <a:pPr lvl="1" eaLnBrk="1" hangingPunct="1"/>
            <a:endParaRPr lang="en-US" dirty="0"/>
          </a:p>
        </p:txBody>
      </p:sp>
      <p:sp>
        <p:nvSpPr>
          <p:cNvPr id="4" name="TextBox 3"/>
          <p:cNvSpPr txBox="1"/>
          <p:nvPr/>
        </p:nvSpPr>
        <p:spPr>
          <a:xfrm>
            <a:off x="9220200" y="6550224"/>
            <a:ext cx="1828800" cy="307777"/>
          </a:xfrm>
          <a:prstGeom prst="rect">
            <a:avLst/>
          </a:prstGeom>
          <a:noFill/>
        </p:spPr>
        <p:txBody>
          <a:bodyPr wrap="square" rtlCol="0">
            <a:spAutoFit/>
          </a:bodyPr>
          <a:lstStyle/>
          <a:p>
            <a:r>
              <a:rPr lang="en-US" sz="1400" dirty="0"/>
              <a:t>Kristen </a:t>
            </a:r>
            <a:r>
              <a:rPr lang="en-US" sz="1400" dirty="0" err="1"/>
              <a:t>Grauman</a:t>
            </a:r>
            <a:endParaRPr lang="en-US" sz="1400" dirty="0"/>
          </a:p>
        </p:txBody>
      </p:sp>
      <p:sp>
        <p:nvSpPr>
          <p:cNvPr id="5" name="Slide Number Placeholder 4"/>
          <p:cNvSpPr>
            <a:spLocks noGrp="1"/>
          </p:cNvSpPr>
          <p:nvPr>
            <p:ph type="sldNum" sz="quarter" idx="4294967295"/>
          </p:nvPr>
        </p:nvSpPr>
        <p:spPr>
          <a:xfrm>
            <a:off x="8077200" y="6356351"/>
            <a:ext cx="2133600" cy="365125"/>
          </a:xfrm>
        </p:spPr>
        <p:txBody>
          <a:bodyPr/>
          <a:lstStyle/>
          <a:p>
            <a:pPr algn="r" rtl="0" fontAlgn="base">
              <a:spcBef>
                <a:spcPct val="0"/>
              </a:spcBef>
              <a:spcAft>
                <a:spcPct val="0"/>
              </a:spcAft>
              <a:defRPr/>
            </a:pPr>
            <a:fld id="{FED13BAD-D3CD-4709-A2BF-5D45E7943025}" type="slidenum">
              <a:rPr lang="en-US" sz="1400">
                <a:solidFill>
                  <a:srgbClr val="000000"/>
                </a:solidFill>
                <a:latin typeface="Arial" charset="0"/>
              </a:rPr>
              <a:pPr algn="r" rtl="0" fontAlgn="base">
                <a:spcBef>
                  <a:spcPct val="0"/>
                </a:spcBef>
                <a:spcAft>
                  <a:spcPct val="0"/>
                </a:spcAft>
                <a:defRPr/>
              </a:pPr>
              <a:t>83</a:t>
            </a:fld>
            <a:endParaRPr lang="en-US" sz="1400">
              <a:solidFill>
                <a:srgbClr val="000000"/>
              </a:solidFill>
              <a:latin typeface="Arial" charset="0"/>
            </a:endParaRPr>
          </a:p>
        </p:txBody>
      </p:sp>
    </p:spTree>
    <p:extLst>
      <p:ext uri="{BB962C8B-B14F-4D97-AF65-F5344CB8AC3E}">
        <p14:creationId xmlns:p14="http://schemas.microsoft.com/office/powerpoint/2010/main" val="20267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CA268-41A3-4647-A99E-22870EB35F0A}"/>
              </a:ext>
            </a:extLst>
          </p:cNvPr>
          <p:cNvSpPr txBox="1"/>
          <p:nvPr/>
        </p:nvSpPr>
        <p:spPr>
          <a:xfrm>
            <a:off x="9220200" y="6550224"/>
            <a:ext cx="1828800" cy="307777"/>
          </a:xfrm>
          <a:prstGeom prst="rect">
            <a:avLst/>
          </a:prstGeom>
          <a:noFill/>
        </p:spPr>
        <p:txBody>
          <a:bodyPr wrap="square" rtlCol="0">
            <a:spAutoFit/>
          </a:bodyPr>
          <a:lstStyle/>
          <a:p>
            <a:r>
              <a:rPr lang="en-US" sz="1400" dirty="0"/>
              <a:t>Or Litany</a:t>
            </a:r>
          </a:p>
        </p:txBody>
      </p:sp>
      <p:pic>
        <p:nvPicPr>
          <p:cNvPr id="6" name="Picture 5">
            <a:extLst>
              <a:ext uri="{FF2B5EF4-FFF2-40B4-BE49-F238E27FC236}">
                <a16:creationId xmlns:a16="http://schemas.microsoft.com/office/drawing/2014/main" id="{2A7DD994-CFEA-B74B-8636-3A860CCAC57C}"/>
              </a:ext>
            </a:extLst>
          </p:cNvPr>
          <p:cNvPicPr>
            <a:picLocks noChangeAspect="1"/>
          </p:cNvPicPr>
          <p:nvPr/>
        </p:nvPicPr>
        <p:blipFill>
          <a:blip r:embed="rId2"/>
          <a:stretch>
            <a:fillRect/>
          </a:stretch>
        </p:blipFill>
        <p:spPr>
          <a:xfrm>
            <a:off x="1524000" y="1600201"/>
            <a:ext cx="9144000" cy="4718823"/>
          </a:xfrm>
          <a:prstGeom prst="rect">
            <a:avLst/>
          </a:prstGeom>
        </p:spPr>
      </p:pic>
      <p:pic>
        <p:nvPicPr>
          <p:cNvPr id="8" name="Picture 7">
            <a:extLst>
              <a:ext uri="{FF2B5EF4-FFF2-40B4-BE49-F238E27FC236}">
                <a16:creationId xmlns:a16="http://schemas.microsoft.com/office/drawing/2014/main" id="{27A00A9B-1AC9-774F-9C84-16AE0A30F23E}"/>
              </a:ext>
            </a:extLst>
          </p:cNvPr>
          <p:cNvPicPr>
            <a:picLocks noChangeAspect="1"/>
          </p:cNvPicPr>
          <p:nvPr/>
        </p:nvPicPr>
        <p:blipFill>
          <a:blip r:embed="rId3"/>
          <a:stretch>
            <a:fillRect/>
          </a:stretch>
        </p:blipFill>
        <p:spPr>
          <a:xfrm>
            <a:off x="2514600" y="76201"/>
            <a:ext cx="6934200" cy="1639901"/>
          </a:xfrm>
          <a:prstGeom prst="rect">
            <a:avLst/>
          </a:prstGeom>
        </p:spPr>
      </p:pic>
      <p:sp>
        <p:nvSpPr>
          <p:cNvPr id="9" name="TextBox 8">
            <a:extLst>
              <a:ext uri="{FF2B5EF4-FFF2-40B4-BE49-F238E27FC236}">
                <a16:creationId xmlns:a16="http://schemas.microsoft.com/office/drawing/2014/main" id="{2D5BF6C5-C45F-BC49-89F1-994D34ABBF01}"/>
              </a:ext>
            </a:extLst>
          </p:cNvPr>
          <p:cNvSpPr txBox="1"/>
          <p:nvPr/>
        </p:nvSpPr>
        <p:spPr>
          <a:xfrm>
            <a:off x="9020810" y="1115268"/>
            <a:ext cx="1313180" cy="369332"/>
          </a:xfrm>
          <a:prstGeom prst="rect">
            <a:avLst/>
          </a:prstGeom>
          <a:noFill/>
        </p:spPr>
        <p:txBody>
          <a:bodyPr wrap="none" rtlCol="0">
            <a:spAutoFit/>
          </a:bodyPr>
          <a:lstStyle/>
          <a:p>
            <a:r>
              <a:rPr lang="en-US" dirty="0">
                <a:solidFill>
                  <a:srgbClr val="FF0000"/>
                </a:solidFill>
              </a:rPr>
              <a:t>ICCV 2019</a:t>
            </a:r>
          </a:p>
        </p:txBody>
      </p:sp>
    </p:spTree>
    <p:extLst>
      <p:ext uri="{BB962C8B-B14F-4D97-AF65-F5344CB8AC3E}">
        <p14:creationId xmlns:p14="http://schemas.microsoft.com/office/powerpoint/2010/main" val="263006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0CD29-021C-EB41-B394-5D1F87F14163}"/>
              </a:ext>
            </a:extLst>
          </p:cNvPr>
          <p:cNvPicPr>
            <a:picLocks noChangeAspect="1"/>
          </p:cNvPicPr>
          <p:nvPr/>
        </p:nvPicPr>
        <p:blipFill>
          <a:blip r:embed="rId2"/>
          <a:stretch>
            <a:fillRect/>
          </a:stretch>
        </p:blipFill>
        <p:spPr>
          <a:xfrm>
            <a:off x="1524000" y="228600"/>
            <a:ext cx="9144000" cy="5173314"/>
          </a:xfrm>
          <a:prstGeom prst="rect">
            <a:avLst/>
          </a:prstGeom>
        </p:spPr>
      </p:pic>
      <p:sp>
        <p:nvSpPr>
          <p:cNvPr id="3" name="TextBox 2">
            <a:extLst>
              <a:ext uri="{FF2B5EF4-FFF2-40B4-BE49-F238E27FC236}">
                <a16:creationId xmlns:a16="http://schemas.microsoft.com/office/drawing/2014/main" id="{010B4B4E-5CA6-7246-870E-AD1EDC7C0A07}"/>
              </a:ext>
            </a:extLst>
          </p:cNvPr>
          <p:cNvSpPr txBox="1"/>
          <p:nvPr/>
        </p:nvSpPr>
        <p:spPr>
          <a:xfrm>
            <a:off x="9220200" y="6550224"/>
            <a:ext cx="1828800" cy="307777"/>
          </a:xfrm>
          <a:prstGeom prst="rect">
            <a:avLst/>
          </a:prstGeom>
          <a:noFill/>
        </p:spPr>
        <p:txBody>
          <a:bodyPr wrap="square" rtlCol="0">
            <a:spAutoFit/>
          </a:bodyPr>
          <a:lstStyle/>
          <a:p>
            <a:r>
              <a:rPr lang="en-US" sz="1400" dirty="0"/>
              <a:t>Or Litany</a:t>
            </a:r>
          </a:p>
        </p:txBody>
      </p:sp>
    </p:spTree>
    <p:extLst>
      <p:ext uri="{BB962C8B-B14F-4D97-AF65-F5344CB8AC3E}">
        <p14:creationId xmlns:p14="http://schemas.microsoft.com/office/powerpoint/2010/main" val="330559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E0BD-C6E8-4311-B99A-8738A8D67177}"/>
              </a:ext>
            </a:extLst>
          </p:cNvPr>
          <p:cNvSpPr>
            <a:spLocks noGrp="1"/>
          </p:cNvSpPr>
          <p:nvPr>
            <p:ph type="title"/>
          </p:nvPr>
        </p:nvSpPr>
        <p:spPr/>
        <p:txBody>
          <a:bodyPr/>
          <a:lstStyle/>
          <a:p>
            <a:r>
              <a:rPr lang="en-IN" dirty="0"/>
              <a:t>Feature detection </a:t>
            </a:r>
          </a:p>
        </p:txBody>
      </p:sp>
      <p:sp>
        <p:nvSpPr>
          <p:cNvPr id="3" name="Content Placeholder 2">
            <a:extLst>
              <a:ext uri="{FF2B5EF4-FFF2-40B4-BE49-F238E27FC236}">
                <a16:creationId xmlns:a16="http://schemas.microsoft.com/office/drawing/2014/main" id="{A9F47EE3-CF82-4FCF-A0DF-62A3A97D65C9}"/>
              </a:ext>
            </a:extLst>
          </p:cNvPr>
          <p:cNvSpPr>
            <a:spLocks noGrp="1"/>
          </p:cNvSpPr>
          <p:nvPr>
            <p:ph idx="1"/>
          </p:nvPr>
        </p:nvSpPr>
        <p:spPr/>
        <p:txBody>
          <a:bodyPr/>
          <a:lstStyle/>
          <a:p>
            <a:r>
              <a:rPr lang="en-IN" sz="1800" b="0" dirty="0">
                <a:effectLst/>
                <a:latin typeface="Calibri" panose="020F0502020204030204" pitchFamily="34" charset="0"/>
                <a:ea typeface="Calibri" panose="020F0502020204030204" pitchFamily="34" charset="0"/>
                <a:cs typeface="Times New Roman" panose="02020603050405020304" pitchFamily="18" charset="0"/>
              </a:rPr>
              <a:t>It is important identify the patches that can be matched well. Every part of the image can’t be tracked or matched easily. </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parts </a:t>
            </a:r>
            <a:r>
              <a:rPr lang="en-IN" sz="1800" dirty="0">
                <a:effectLst/>
                <a:latin typeface="Calibri" panose="020F0502020204030204" pitchFamily="34" charset="0"/>
                <a:ea typeface="Calibri" panose="020F0502020204030204" pitchFamily="34" charset="0"/>
                <a:cs typeface="Times New Roman" panose="02020603050405020304" pitchFamily="18" charset="0"/>
              </a:rPr>
              <a:t>of image without texture are hard to detect </a:t>
            </a:r>
          </a:p>
          <a:p>
            <a:r>
              <a:rPr lang="en-IN" sz="1800" b="0" dirty="0">
                <a:effectLst/>
                <a:latin typeface="Calibri" panose="020F0502020204030204" pitchFamily="34" charset="0"/>
                <a:ea typeface="Calibri" panose="020F0502020204030204" pitchFamily="34" charset="0"/>
                <a:cs typeface="Times New Roman" panose="02020603050405020304" pitchFamily="18" charset="0"/>
              </a:rPr>
              <a:t>the </a:t>
            </a:r>
            <a:r>
              <a:rPr lang="en-IN" sz="1800" dirty="0">
                <a:effectLst/>
                <a:latin typeface="Calibri" panose="020F0502020204030204" pitchFamily="34" charset="0"/>
                <a:ea typeface="Calibri" panose="020F0502020204030204" pitchFamily="34" charset="0"/>
                <a:cs typeface="Times New Roman" panose="02020603050405020304" pitchFamily="18" charset="0"/>
              </a:rPr>
              <a:t>edges corners and boundaries with large contrast changes </a:t>
            </a:r>
            <a:r>
              <a:rPr lang="en-IN" sz="1800" b="0" dirty="0">
                <a:effectLst/>
                <a:latin typeface="Calibri" panose="020F0502020204030204" pitchFamily="34" charset="0"/>
                <a:ea typeface="Calibri" panose="020F0502020204030204" pitchFamily="34" charset="0"/>
                <a:cs typeface="Times New Roman" panose="02020603050405020304" pitchFamily="18" charset="0"/>
              </a:rPr>
              <a:t>(gradients) can be </a:t>
            </a:r>
            <a:r>
              <a:rPr lang="en-IN" sz="1800" dirty="0">
                <a:effectLst/>
                <a:latin typeface="Calibri" panose="020F0502020204030204" pitchFamily="34" charset="0"/>
                <a:ea typeface="Calibri" panose="020F0502020204030204" pitchFamily="34" charset="0"/>
                <a:cs typeface="Times New Roman" panose="02020603050405020304" pitchFamily="18" charset="0"/>
              </a:rPr>
              <a:t>localized easily </a:t>
            </a:r>
            <a:endParaRPr lang="en-IN" dirty="0"/>
          </a:p>
        </p:txBody>
      </p:sp>
      <p:sp>
        <p:nvSpPr>
          <p:cNvPr id="4" name="Footer Placeholder 3">
            <a:extLst>
              <a:ext uri="{FF2B5EF4-FFF2-40B4-BE49-F238E27FC236}">
                <a16:creationId xmlns:a16="http://schemas.microsoft.com/office/drawing/2014/main" id="{1EBCFF85-1FFB-4657-8DD7-89CAFCA0475C}"/>
              </a:ext>
            </a:extLst>
          </p:cNvPr>
          <p:cNvSpPr>
            <a:spLocks noGrp="1"/>
          </p:cNvSpPr>
          <p:nvPr>
            <p:ph type="ftr" sz="quarter" idx="11"/>
          </p:nvPr>
        </p:nvSpPr>
        <p:spPr/>
        <p:txBody>
          <a:bodyPr/>
          <a:lstStyle/>
          <a:p>
            <a:r>
              <a:rPr lang="en-IN"/>
              <a:t>Department of ECE</a:t>
            </a:r>
          </a:p>
        </p:txBody>
      </p:sp>
      <p:sp>
        <p:nvSpPr>
          <p:cNvPr id="5" name="Slide Number Placeholder 4">
            <a:extLst>
              <a:ext uri="{FF2B5EF4-FFF2-40B4-BE49-F238E27FC236}">
                <a16:creationId xmlns:a16="http://schemas.microsoft.com/office/drawing/2014/main" id="{D64BF7B3-F75E-4997-ADEC-BD0835BAC786}"/>
              </a:ext>
            </a:extLst>
          </p:cNvPr>
          <p:cNvSpPr>
            <a:spLocks noGrp="1"/>
          </p:cNvSpPr>
          <p:nvPr>
            <p:ph type="sldNum" sz="quarter" idx="12"/>
          </p:nvPr>
        </p:nvSpPr>
        <p:spPr/>
        <p:txBody>
          <a:bodyPr/>
          <a:lstStyle/>
          <a:p>
            <a:fld id="{06AC2BAF-6E0E-4899-AC44-A744DBDDF038}" type="slidenum">
              <a:rPr lang="en-IN" smtClean="0"/>
              <a:t>9</a:t>
            </a:fld>
            <a:endParaRPr lang="en-IN"/>
          </a:p>
        </p:txBody>
      </p:sp>
      <p:pic>
        <p:nvPicPr>
          <p:cNvPr id="7" name="Picture 6">
            <a:extLst>
              <a:ext uri="{FF2B5EF4-FFF2-40B4-BE49-F238E27FC236}">
                <a16:creationId xmlns:a16="http://schemas.microsoft.com/office/drawing/2014/main" id="{5154B305-8C88-40EB-9733-D074CDE94AF6}"/>
              </a:ext>
            </a:extLst>
          </p:cNvPr>
          <p:cNvPicPr>
            <a:picLocks noChangeAspect="1"/>
          </p:cNvPicPr>
          <p:nvPr/>
        </p:nvPicPr>
        <p:blipFill>
          <a:blip r:embed="rId2"/>
          <a:stretch>
            <a:fillRect/>
          </a:stretch>
        </p:blipFill>
        <p:spPr>
          <a:xfrm>
            <a:off x="2203386" y="2854964"/>
            <a:ext cx="8106942" cy="3876046"/>
          </a:xfrm>
          <a:prstGeom prst="rect">
            <a:avLst/>
          </a:prstGeom>
        </p:spPr>
      </p:pic>
    </p:spTree>
    <p:extLst>
      <p:ext uri="{BB962C8B-B14F-4D97-AF65-F5344CB8AC3E}">
        <p14:creationId xmlns:p14="http://schemas.microsoft.com/office/powerpoint/2010/main" val="739049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A^T A = &#10;\left[&#10;\begin{array}{cc}&#10;\sum I_x I_x &amp; \sum I_x I_y \\&#10;\sum I_x I_y &amp; \sum I_y I_y&#10;\end{array}&#10;\right]&#10;=&#10;\sum&#10;\left[&#10;\begin{array}{c}&#10;I_x  \\&#10;I_y&#10;\end{array}&#10;\right]&#10;[I_x~I_y]&#10;=&#10;\sum \nabla I (\nabla I)^T&#10;\]&#10;\end{document}&#10;"/>
  <p:tag name="EXTERNALNAME" val="Edittex"/>
  <p:tag name="BLEND" val="False"/>
  <p:tag name="TRANSPARENT" val="False"/>
  <p:tag name="BITMAPFORMAT" val="bmp256"/>
  <p:tag name="DEBUGINTERACTIVE" val="True"/>
  <p:tag name="ORIGWIDTH" val="2141.1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y = m_0 x + b_0&#10;\]&#10;\end{document}&#10;"/>
  <p:tag name="EXTERNALNAME" val="Edittex"/>
  <p:tag name="BLEND" val="False"/>
  <p:tag name="TRANSPARENT" val="False"/>
  <p:tag name="BITMAPFORMAT" val="bmp256"/>
  <p:tag name="DEBUGINTERACTIVE" val="True"/>
  <p:tag name="ORIGWIDTH" val="490.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b = -x_0 m  +y_0&#10;\]&#10;\end{document}&#10;"/>
  <p:tag name="EXTERNALNAME" val="Edittex"/>
  <p:tag name="BLEND" val="False"/>
  <p:tag name="TRANSPARENT" val="False"/>
  <p:tag name="BITMAPFORMAT" val="bmp256"/>
  <p:tag name="DEBUGINTERACTIVE" val="True"/>
  <p:tag name="ORIGWIDTH" val="547.2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b = -x_0 m  +y_0&#10;\]&#10;\end{document}&#10;"/>
  <p:tag name="EXTERNALNAME" val="Edittex"/>
  <p:tag name="BLEND" val="False"/>
  <p:tag name="TRANSPARENT" val="False"/>
  <p:tag name="BITMAPFORMAT" val="bmp256"/>
  <p:tag name="DEBUGINTERACTIVE" val="True"/>
  <p:tag name="ORIGWIDTH" val="547.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4">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Theme4" id="{5A91787F-FADF-4622-A7FE-36ED0CAD60D9}" vid="{063E6F3D-AFA5-48E1-84EC-1D02049281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4206</Words>
  <Application>Microsoft Office PowerPoint</Application>
  <PresentationFormat>Widescreen</PresentationFormat>
  <Paragraphs>680</Paragraphs>
  <Slides>85</Slides>
  <Notes>62</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7" baseType="lpstr">
      <vt:lpstr>Arial</vt:lpstr>
      <vt:lpstr>Arial Black</vt:lpstr>
      <vt:lpstr>Arial Unicode MS</vt:lpstr>
      <vt:lpstr>Avenir Book</vt:lpstr>
      <vt:lpstr>Calibri</vt:lpstr>
      <vt:lpstr>Helvetica</vt:lpstr>
      <vt:lpstr>Symbol</vt:lpstr>
      <vt:lpstr>Tahoma</vt:lpstr>
      <vt:lpstr>Times New Roman</vt:lpstr>
      <vt:lpstr>Theme4</vt:lpstr>
      <vt:lpstr>Equation</vt:lpstr>
      <vt:lpstr>Bitmap Image</vt:lpstr>
      <vt:lpstr>19CSE435: Computer Vision </vt:lpstr>
      <vt:lpstr>Introduction - Motivation</vt:lpstr>
      <vt:lpstr>Features </vt:lpstr>
      <vt:lpstr>Applications</vt:lpstr>
      <vt:lpstr>Points, key points, corners </vt:lpstr>
      <vt:lpstr>Key point detection</vt:lpstr>
      <vt:lpstr>Key point detection </vt:lpstr>
      <vt:lpstr>Characteristics of good features</vt:lpstr>
      <vt:lpstr>Feature detection </vt:lpstr>
      <vt:lpstr>Aperture problem </vt:lpstr>
      <vt:lpstr>Feature Detection </vt:lpstr>
      <vt:lpstr>Feature Detection </vt:lpstr>
      <vt:lpstr>Many Existing Detectors Available</vt:lpstr>
      <vt:lpstr>Corner Detection: Basic Idea</vt:lpstr>
      <vt:lpstr>PowerPoint Presentation</vt:lpstr>
      <vt:lpstr>PowerPoint Presentation</vt:lpstr>
      <vt:lpstr>Corner Detection: Mathematics</vt:lpstr>
      <vt:lpstr>Corner Detection: Mathematics</vt:lpstr>
      <vt:lpstr>Corner Detection: Mathematics</vt:lpstr>
      <vt:lpstr>Corner Detection: Mathematics</vt:lpstr>
      <vt:lpstr>Corner Detection: Mathematics</vt:lpstr>
      <vt:lpstr>Corner Detection: Mathematics</vt:lpstr>
      <vt:lpstr>Corner Detection: Mathematics</vt:lpstr>
      <vt:lpstr>Corner Detection: Mathematics</vt:lpstr>
      <vt:lpstr>Corner Detection: Mathematics</vt:lpstr>
      <vt:lpstr>PowerPoint Presentation</vt:lpstr>
      <vt:lpstr>Interpreting the second moment matrix</vt:lpstr>
      <vt:lpstr>Interpreting the second moment matrix</vt:lpstr>
      <vt:lpstr>Interpreting the second moment matrix</vt:lpstr>
      <vt:lpstr>Interpreting the second moment matrix</vt:lpstr>
      <vt:lpstr>Interpreting the eigenvalues</vt:lpstr>
      <vt:lpstr>Corner response function</vt:lpstr>
      <vt:lpstr>Harris corner detector</vt:lpstr>
      <vt:lpstr>Harris Detector [Harris88]</vt:lpstr>
      <vt:lpstr>Harris Detector: Steps</vt:lpstr>
      <vt:lpstr>Harris Detector: Steps</vt:lpstr>
      <vt:lpstr>Harris Detector: Steps</vt:lpstr>
      <vt:lpstr>Harris Detector: Steps</vt:lpstr>
      <vt:lpstr>Harris Detector: Steps</vt:lpstr>
      <vt:lpstr>Edge Detection </vt:lpstr>
      <vt:lpstr>Gradients  edges</vt:lpstr>
      <vt:lpstr>Thresholding</vt:lpstr>
      <vt:lpstr>Canny edge detector</vt:lpstr>
      <vt:lpstr>The Canny edge detector</vt:lpstr>
      <vt:lpstr>The Canny edge detector</vt:lpstr>
      <vt:lpstr>The Canny edge detector</vt:lpstr>
      <vt:lpstr>The Canny edge detector</vt:lpstr>
      <vt:lpstr>Non-maximum suppression</vt:lpstr>
      <vt:lpstr>The Canny edge detector</vt:lpstr>
      <vt:lpstr>Hysteresis thresholding</vt:lpstr>
      <vt:lpstr>Hysteresis thresholding</vt:lpstr>
      <vt:lpstr>PowerPoint Presentation</vt:lpstr>
      <vt:lpstr>Voting and the Hough Transform</vt:lpstr>
      <vt:lpstr>Fitting</vt:lpstr>
      <vt:lpstr>Fitting: Main idea</vt:lpstr>
      <vt:lpstr>Example: Line fitting</vt:lpstr>
      <vt:lpstr>PowerPoint Presentation</vt:lpstr>
      <vt:lpstr>Voting</vt:lpstr>
      <vt:lpstr>Fitting lines: Hough transform</vt:lpstr>
      <vt:lpstr>Finding lines in an image: Hough space</vt:lpstr>
      <vt:lpstr>Finding lines in an image: Hough space</vt:lpstr>
      <vt:lpstr>Finding lines in an image: Hough space</vt:lpstr>
      <vt:lpstr>Finding lines in an image: Hough algorithm</vt:lpstr>
      <vt:lpstr>Polar representation for lines</vt:lpstr>
      <vt:lpstr>PowerPoint Presentation</vt:lpstr>
      <vt:lpstr>Hough transform algorithm</vt:lpstr>
      <vt:lpstr>PowerPoint Presentation</vt:lpstr>
      <vt:lpstr>Impact of noise on Hough</vt:lpstr>
      <vt:lpstr>PowerPoint Presentation</vt:lpstr>
      <vt:lpstr>Hough transform for circles</vt:lpstr>
      <vt:lpstr>Hough transform for circles</vt:lpstr>
      <vt:lpstr>Hough transform for circles</vt:lpstr>
      <vt:lpstr>Hough transform for circles</vt:lpstr>
      <vt:lpstr>Hough transform for circles</vt:lpstr>
      <vt:lpstr>Hough transform for circles</vt:lpstr>
      <vt:lpstr>PowerPoint Presentation</vt:lpstr>
      <vt:lpstr>PowerPoint Presentation</vt:lpstr>
      <vt:lpstr>Example: iris detection</vt:lpstr>
      <vt:lpstr>Example: iris detection</vt:lpstr>
      <vt:lpstr>PowerPoint Presentation</vt:lpstr>
      <vt:lpstr>PowerPoint Presentation</vt:lpstr>
      <vt:lpstr>PowerPoint Presentation</vt:lpstr>
      <vt:lpstr>Hough transform: pros and cons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19CSE435: Computer Vision </dc:title>
  <dc:creator>Nandi Vardhan Harlalli Rajendra</dc:creator>
  <cp:lastModifiedBy>Nandi Vardhan Harlalli Rajendra</cp:lastModifiedBy>
  <cp:revision>7</cp:revision>
  <dcterms:created xsi:type="dcterms:W3CDTF">2022-04-13T05:24:49Z</dcterms:created>
  <dcterms:modified xsi:type="dcterms:W3CDTF">2022-05-04T05:56:10Z</dcterms:modified>
</cp:coreProperties>
</file>